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0" r:id="rId5"/>
    <p:sldId id="261" r:id="rId6"/>
    <p:sldId id="262" r:id="rId7"/>
    <p:sldId id="270" r:id="rId8"/>
    <p:sldId id="263" r:id="rId9"/>
    <p:sldId id="265" r:id="rId10"/>
    <p:sldId id="264" r:id="rId11"/>
    <p:sldId id="266" r:id="rId12"/>
    <p:sldId id="268" r:id="rId13"/>
    <p:sldId id="269" r:id="rId14"/>
    <p:sldId id="267" r:id="rId1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8"/>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4B4F2-A708-0C40-BC3D-624763CFE38D}" type="datetimeFigureOut">
              <a:rPr lang="en-CN" smtClean="0"/>
              <a:t>2023/1/5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E13A2-69FF-D245-ACF0-BB84AD9CEBE3}" type="slidenum">
              <a:rPr lang="en-CN" smtClean="0"/>
              <a:t>‹#›</a:t>
            </a:fld>
            <a:endParaRPr lang="en-CN"/>
          </a:p>
        </p:txBody>
      </p:sp>
    </p:spTree>
    <p:extLst>
      <p:ext uri="{BB962C8B-B14F-4D97-AF65-F5344CB8AC3E}">
        <p14:creationId xmlns:p14="http://schemas.microsoft.com/office/powerpoint/2010/main" val="1584008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3</a:t>
            </a:fld>
            <a:endParaRPr lang="en-CN"/>
          </a:p>
        </p:txBody>
      </p:sp>
    </p:spTree>
    <p:extLst>
      <p:ext uri="{BB962C8B-B14F-4D97-AF65-F5344CB8AC3E}">
        <p14:creationId xmlns:p14="http://schemas.microsoft.com/office/powerpoint/2010/main" val="26055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6</a:t>
            </a:fld>
            <a:endParaRPr lang="en-CN"/>
          </a:p>
        </p:txBody>
      </p:sp>
    </p:spTree>
    <p:extLst>
      <p:ext uri="{BB962C8B-B14F-4D97-AF65-F5344CB8AC3E}">
        <p14:creationId xmlns:p14="http://schemas.microsoft.com/office/powerpoint/2010/main" val="3604675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7</a:t>
            </a:fld>
            <a:endParaRPr lang="en-CN"/>
          </a:p>
        </p:txBody>
      </p:sp>
    </p:spTree>
    <p:extLst>
      <p:ext uri="{BB962C8B-B14F-4D97-AF65-F5344CB8AC3E}">
        <p14:creationId xmlns:p14="http://schemas.microsoft.com/office/powerpoint/2010/main" val="161770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2022-12-28 at 13.25.45</a:t>
            </a:r>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9</a:t>
            </a:fld>
            <a:endParaRPr lang="en-CN"/>
          </a:p>
        </p:txBody>
      </p:sp>
    </p:spTree>
    <p:extLst>
      <p:ext uri="{BB962C8B-B14F-4D97-AF65-F5344CB8AC3E}">
        <p14:creationId xmlns:p14="http://schemas.microsoft.com/office/powerpoint/2010/main" val="233867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2022-12-28 at 13.25.45</a:t>
            </a:r>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13</a:t>
            </a:fld>
            <a:endParaRPr lang="en-CN"/>
          </a:p>
        </p:txBody>
      </p:sp>
    </p:spTree>
    <p:extLst>
      <p:ext uri="{BB962C8B-B14F-4D97-AF65-F5344CB8AC3E}">
        <p14:creationId xmlns:p14="http://schemas.microsoft.com/office/powerpoint/2010/main" val="2356612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2022-12-28 at 13.25.45</a:t>
            </a:r>
            <a:endParaRPr lang="en-CN" dirty="0"/>
          </a:p>
        </p:txBody>
      </p:sp>
      <p:sp>
        <p:nvSpPr>
          <p:cNvPr id="4" name="Slide Number Placeholder 3"/>
          <p:cNvSpPr>
            <a:spLocks noGrp="1"/>
          </p:cNvSpPr>
          <p:nvPr>
            <p:ph type="sldNum" sz="quarter" idx="5"/>
          </p:nvPr>
        </p:nvSpPr>
        <p:spPr/>
        <p:txBody>
          <a:bodyPr/>
          <a:lstStyle/>
          <a:p>
            <a:fld id="{B35E13A2-69FF-D245-ACF0-BB84AD9CEBE3}" type="slidenum">
              <a:rPr lang="en-CN" smtClean="0"/>
              <a:t>14</a:t>
            </a:fld>
            <a:endParaRPr lang="en-CN"/>
          </a:p>
        </p:txBody>
      </p:sp>
    </p:spTree>
    <p:extLst>
      <p:ext uri="{BB962C8B-B14F-4D97-AF65-F5344CB8AC3E}">
        <p14:creationId xmlns:p14="http://schemas.microsoft.com/office/powerpoint/2010/main" val="188483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CC5B-808D-964F-AF3D-A665736DB9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C60C03FB-AF19-4478-991D-815FF6F217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DDE60FE7-73A9-A68A-981A-CB3830A4A9D5}"/>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E1893FD1-1CEB-7BFF-454E-A3CB7BFD563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8DBCD12-158F-7D3F-1E98-FE9353AA236D}"/>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526438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88BF-09DD-5B37-51F9-1B1D7D41AE55}"/>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7A0FEF5B-F251-FE74-964F-1BF250D8BD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1BEDF15-5B02-CBEF-B656-7DB89FF0255F}"/>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33875B25-F64D-4373-7193-3A852F62BC5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90B1DA6-DDBF-8F07-6EA8-918ED2DD6DC8}"/>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286719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10969-136E-1D96-121E-358B4C3A9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23733D1-FA32-301F-F6E8-3C716D012C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624F289-1A27-1648-781D-3BE08D2E186E}"/>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6F5B31C0-A638-51B6-C3DA-B210D972C48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87EE5A8-5518-0673-E4E6-6FDBCD1F8034}"/>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131228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5AAB-6F2B-EBFD-E149-760B5F01E5A1}"/>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B561F33-A1CE-81AF-41D9-998130BE90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4C92DE8-00AC-0576-2E06-88FA88B81E07}"/>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CCF033B2-1CFD-1281-5925-48B9671EB46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D508605-BE68-F34E-7265-6CAE3C05F7F1}"/>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3813451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A78A-9AD8-9908-1FB3-A78B2FCFED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4C1EEECC-B07F-8ADD-7C38-957B563709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D7F9FB-8332-B812-5649-D39FF879B4C4}"/>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A96BA8CF-7836-3048-B838-80B92A39F7A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5FC0182-8BCD-358D-0E9C-35890C771E52}"/>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362184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22D4-133C-7D07-8DC8-F0ED57E0768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2788ED4-2840-6CC0-35FC-B05331059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3B533872-9161-7C11-BFC8-9B5572223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D4DFFBD8-4C18-6092-433C-44BFF2717A2C}"/>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6" name="Footer Placeholder 5">
            <a:extLst>
              <a:ext uri="{FF2B5EF4-FFF2-40B4-BE49-F238E27FC236}">
                <a16:creationId xmlns:a16="http://schemas.microsoft.com/office/drawing/2014/main" id="{5BB21167-6B2F-D792-0A6B-79B5F748848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610AD89-0882-5399-41B0-F0D44CBF315D}"/>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2361700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BEF-4265-4172-CEA6-AF4836FF9AD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14AF2003-A6EF-76ED-D1A4-9C5251F21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9D251-C3BC-5A8C-AA12-39A3758FB8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6A59F5B8-EF67-8703-E1D8-F6505483DC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5AA8E-7600-B8B1-553C-38274F3462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ECD5AD77-3DEB-B01F-C8A7-62CEF9DD1B0B}"/>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8" name="Footer Placeholder 7">
            <a:extLst>
              <a:ext uri="{FF2B5EF4-FFF2-40B4-BE49-F238E27FC236}">
                <a16:creationId xmlns:a16="http://schemas.microsoft.com/office/drawing/2014/main" id="{63548BF7-8CF9-8A57-5215-93B0322825B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CA614C6B-D693-583A-336D-22A9832F378F}"/>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308239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901B-0F6D-9ECE-4FD1-0D184FDC5987}"/>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5F1BE3C7-96BC-EB01-6EED-88661AB612BC}"/>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4" name="Footer Placeholder 3">
            <a:extLst>
              <a:ext uri="{FF2B5EF4-FFF2-40B4-BE49-F238E27FC236}">
                <a16:creationId xmlns:a16="http://schemas.microsoft.com/office/drawing/2014/main" id="{6016A2E4-2675-966E-C930-6FC219CD6D11}"/>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55D619F-F4DA-DB30-F4AF-655F23712C00}"/>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387763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4AC2D-E8D0-416F-6530-7FBAB1C21B04}"/>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3" name="Footer Placeholder 2">
            <a:extLst>
              <a:ext uri="{FF2B5EF4-FFF2-40B4-BE49-F238E27FC236}">
                <a16:creationId xmlns:a16="http://schemas.microsoft.com/office/drawing/2014/main" id="{71873A50-7140-0E07-137B-504F6A0064E9}"/>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D5BA6183-BA05-E531-D57C-7085A91BC500}"/>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260173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81ED-D28B-CB10-F37F-CA380B987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F8303461-3510-07B7-DEB3-D62B643B7A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799553CC-DA50-FF21-BEF2-1375D7380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96CF52-1022-BAB2-2CAA-3134A41D6DD4}"/>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6" name="Footer Placeholder 5">
            <a:extLst>
              <a:ext uri="{FF2B5EF4-FFF2-40B4-BE49-F238E27FC236}">
                <a16:creationId xmlns:a16="http://schemas.microsoft.com/office/drawing/2014/main" id="{25E3FB3D-7913-74F2-45C5-25CBE18DED2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B955CB0-7B7A-E4E2-D6F9-6BE25C229D5D}"/>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3353865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D62A-B8F6-6BE1-B2AD-ECC72CD26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685ECB0D-55FF-5073-F4E5-AA019C32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BE7207A7-8C55-F45B-3D07-E246042C3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55DA4-76DC-F712-CDCD-6472DD856615}"/>
              </a:ext>
            </a:extLst>
          </p:cNvPr>
          <p:cNvSpPr>
            <a:spLocks noGrp="1"/>
          </p:cNvSpPr>
          <p:nvPr>
            <p:ph type="dt" sz="half" idx="10"/>
          </p:nvPr>
        </p:nvSpPr>
        <p:spPr/>
        <p:txBody>
          <a:bodyPr/>
          <a:lstStyle/>
          <a:p>
            <a:fld id="{0462CE59-03E9-2948-BBCB-295C58F2FF00}" type="datetimeFigureOut">
              <a:rPr lang="en-CN" smtClean="0"/>
              <a:t>2023/1/5</a:t>
            </a:fld>
            <a:endParaRPr lang="en-CN"/>
          </a:p>
        </p:txBody>
      </p:sp>
      <p:sp>
        <p:nvSpPr>
          <p:cNvPr id="6" name="Footer Placeholder 5">
            <a:extLst>
              <a:ext uri="{FF2B5EF4-FFF2-40B4-BE49-F238E27FC236}">
                <a16:creationId xmlns:a16="http://schemas.microsoft.com/office/drawing/2014/main" id="{ABCF6179-DCB6-1457-E8F0-FAF035D429E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C8708A8-8B81-CDC7-10F8-F72A5E3E1C94}"/>
              </a:ext>
            </a:extLst>
          </p:cNvPr>
          <p:cNvSpPr>
            <a:spLocks noGrp="1"/>
          </p:cNvSpPr>
          <p:nvPr>
            <p:ph type="sldNum" sz="quarter" idx="12"/>
          </p:nvPr>
        </p:nvSpPr>
        <p:spPr/>
        <p:txBody>
          <a:bodyPr/>
          <a:lstStyle/>
          <a:p>
            <a:fld id="{E92AE2C7-2384-6B4A-B5BF-A486705CC25B}" type="slidenum">
              <a:rPr lang="en-CN" smtClean="0"/>
              <a:t>‹#›</a:t>
            </a:fld>
            <a:endParaRPr lang="en-CN"/>
          </a:p>
        </p:txBody>
      </p:sp>
    </p:spTree>
    <p:extLst>
      <p:ext uri="{BB962C8B-B14F-4D97-AF65-F5344CB8AC3E}">
        <p14:creationId xmlns:p14="http://schemas.microsoft.com/office/powerpoint/2010/main" val="1731976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D26E6-0894-C344-0814-1D6A5EEA1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1B80476-4BE9-6998-6A1A-5E8392C19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8C2281D-5EB4-F29F-D08B-63298B893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2CE59-03E9-2948-BBCB-295C58F2FF00}" type="datetimeFigureOut">
              <a:rPr lang="en-CN" smtClean="0"/>
              <a:t>2023/1/5</a:t>
            </a:fld>
            <a:endParaRPr lang="en-CN"/>
          </a:p>
        </p:txBody>
      </p:sp>
      <p:sp>
        <p:nvSpPr>
          <p:cNvPr id="5" name="Footer Placeholder 4">
            <a:extLst>
              <a:ext uri="{FF2B5EF4-FFF2-40B4-BE49-F238E27FC236}">
                <a16:creationId xmlns:a16="http://schemas.microsoft.com/office/drawing/2014/main" id="{5EA3550E-EC5E-2883-595C-2C3F66FE2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0054F7AF-D267-0648-4E83-D1947D7B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AE2C7-2384-6B4A-B5BF-A486705CC25B}" type="slidenum">
              <a:rPr lang="en-CN" smtClean="0"/>
              <a:t>‹#›</a:t>
            </a:fld>
            <a:endParaRPr lang="en-CN"/>
          </a:p>
        </p:txBody>
      </p:sp>
    </p:spTree>
    <p:extLst>
      <p:ext uri="{BB962C8B-B14F-4D97-AF65-F5344CB8AC3E}">
        <p14:creationId xmlns:p14="http://schemas.microsoft.com/office/powerpoint/2010/main" val="1705556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9.jp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50D1A95-AB0E-AFAF-86B5-87B9C6CDA7C2}"/>
              </a:ext>
            </a:extLst>
          </p:cNvPr>
          <p:cNvPicPr>
            <a:picLocks noChangeAspect="1"/>
          </p:cNvPicPr>
          <p:nvPr/>
        </p:nvPicPr>
        <p:blipFill>
          <a:blip r:embed="rId2"/>
          <a:stretch>
            <a:fillRect/>
          </a:stretch>
        </p:blipFill>
        <p:spPr>
          <a:xfrm>
            <a:off x="2209800" y="338349"/>
            <a:ext cx="7772400" cy="4708977"/>
          </a:xfrm>
          <a:prstGeom prst="rect">
            <a:avLst/>
          </a:prstGeom>
        </p:spPr>
      </p:pic>
      <p:sp>
        <p:nvSpPr>
          <p:cNvPr id="4" name="TextBox 3">
            <a:extLst>
              <a:ext uri="{FF2B5EF4-FFF2-40B4-BE49-F238E27FC236}">
                <a16:creationId xmlns:a16="http://schemas.microsoft.com/office/drawing/2014/main" id="{DB5F13F5-E91F-450B-A19E-B55134CF9E0B}"/>
              </a:ext>
            </a:extLst>
          </p:cNvPr>
          <p:cNvSpPr txBox="1"/>
          <p:nvPr/>
        </p:nvSpPr>
        <p:spPr>
          <a:xfrm>
            <a:off x="7535917" y="2323505"/>
            <a:ext cx="925253" cy="369332"/>
          </a:xfrm>
          <a:prstGeom prst="rect">
            <a:avLst/>
          </a:prstGeom>
          <a:noFill/>
        </p:spPr>
        <p:txBody>
          <a:bodyPr wrap="none" rtlCol="0">
            <a:spAutoFit/>
          </a:bodyPr>
          <a:lstStyle/>
          <a:p>
            <a:r>
              <a:rPr lang="en-CN" dirty="0"/>
              <a:t>F</a:t>
            </a:r>
            <a:r>
              <a:rPr lang="en-US" dirty="0"/>
              <a:t>(x) = …</a:t>
            </a:r>
            <a:endParaRPr lang="en-CN" dirty="0"/>
          </a:p>
        </p:txBody>
      </p:sp>
    </p:spTree>
    <p:extLst>
      <p:ext uri="{BB962C8B-B14F-4D97-AF65-F5344CB8AC3E}">
        <p14:creationId xmlns:p14="http://schemas.microsoft.com/office/powerpoint/2010/main" val="231088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D14B7-630B-8FF3-450C-BE80A46231C5}"/>
              </a:ext>
            </a:extLst>
          </p:cNvPr>
          <p:cNvSpPr txBox="1"/>
          <p:nvPr/>
        </p:nvSpPr>
        <p:spPr>
          <a:xfrm>
            <a:off x="492199" y="283401"/>
            <a:ext cx="7484456" cy="461665"/>
          </a:xfrm>
          <a:prstGeom prst="rect">
            <a:avLst/>
          </a:prstGeom>
          <a:noFill/>
        </p:spPr>
        <p:txBody>
          <a:bodyPr wrap="square">
            <a:spAutoFit/>
          </a:bodyPr>
          <a:lstStyle/>
          <a:p>
            <a:r>
              <a:rPr lang="en-US" sz="2400" b="1" dirty="0"/>
              <a:t>What do you notice about the reconstructed images?</a:t>
            </a:r>
            <a:endParaRPr lang="en-CN" sz="2400" b="1" dirty="0"/>
          </a:p>
        </p:txBody>
      </p:sp>
      <p:pic>
        <p:nvPicPr>
          <p:cNvPr id="4" name="Picture 3">
            <a:extLst>
              <a:ext uri="{FF2B5EF4-FFF2-40B4-BE49-F238E27FC236}">
                <a16:creationId xmlns:a16="http://schemas.microsoft.com/office/drawing/2014/main" id="{2B46C32C-0578-6DDF-DEFB-9859A7288FA0}"/>
              </a:ext>
            </a:extLst>
          </p:cNvPr>
          <p:cNvPicPr>
            <a:picLocks noChangeAspect="1"/>
          </p:cNvPicPr>
          <p:nvPr/>
        </p:nvPicPr>
        <p:blipFill rotWithShape="1">
          <a:blip r:embed="rId2"/>
          <a:srcRect l="12024" t="17316" r="9535" b="16477"/>
          <a:stretch/>
        </p:blipFill>
        <p:spPr>
          <a:xfrm>
            <a:off x="1304620" y="1298393"/>
            <a:ext cx="2241447" cy="1418897"/>
          </a:xfrm>
          <a:prstGeom prst="rect">
            <a:avLst/>
          </a:prstGeom>
        </p:spPr>
      </p:pic>
      <p:pic>
        <p:nvPicPr>
          <p:cNvPr id="6" name="Picture 5">
            <a:extLst>
              <a:ext uri="{FF2B5EF4-FFF2-40B4-BE49-F238E27FC236}">
                <a16:creationId xmlns:a16="http://schemas.microsoft.com/office/drawing/2014/main" id="{B88EF1BF-2B80-0656-6A5B-2D8EC8229C6E}"/>
              </a:ext>
            </a:extLst>
          </p:cNvPr>
          <p:cNvPicPr>
            <a:picLocks noChangeAspect="1"/>
          </p:cNvPicPr>
          <p:nvPr/>
        </p:nvPicPr>
        <p:blipFill rotWithShape="1">
          <a:blip r:embed="rId3"/>
          <a:srcRect l="12219" t="16897" r="9340" b="16897"/>
          <a:stretch/>
        </p:blipFill>
        <p:spPr>
          <a:xfrm>
            <a:off x="3682250" y="1281557"/>
            <a:ext cx="2241447" cy="1418898"/>
          </a:xfrm>
          <a:prstGeom prst="rect">
            <a:avLst/>
          </a:prstGeom>
        </p:spPr>
      </p:pic>
      <p:pic>
        <p:nvPicPr>
          <p:cNvPr id="8" name="Picture 7">
            <a:extLst>
              <a:ext uri="{FF2B5EF4-FFF2-40B4-BE49-F238E27FC236}">
                <a16:creationId xmlns:a16="http://schemas.microsoft.com/office/drawing/2014/main" id="{1283C1B9-7D10-E9B1-0F1D-F1E24B86A5F8}"/>
              </a:ext>
            </a:extLst>
          </p:cNvPr>
          <p:cNvPicPr>
            <a:picLocks noChangeAspect="1"/>
          </p:cNvPicPr>
          <p:nvPr/>
        </p:nvPicPr>
        <p:blipFill rotWithShape="1">
          <a:blip r:embed="rId4"/>
          <a:srcRect l="11874" t="17796" r="9505" b="16717"/>
          <a:stretch/>
        </p:blipFill>
        <p:spPr>
          <a:xfrm>
            <a:off x="6059880" y="1302577"/>
            <a:ext cx="2241447" cy="1400263"/>
          </a:xfrm>
          <a:prstGeom prst="rect">
            <a:avLst/>
          </a:prstGeom>
        </p:spPr>
      </p:pic>
      <p:sp>
        <p:nvSpPr>
          <p:cNvPr id="9" name="TextBox 8">
            <a:extLst>
              <a:ext uri="{FF2B5EF4-FFF2-40B4-BE49-F238E27FC236}">
                <a16:creationId xmlns:a16="http://schemas.microsoft.com/office/drawing/2014/main" id="{F18F2720-03A8-98CF-C229-FD250C2419B7}"/>
              </a:ext>
            </a:extLst>
          </p:cNvPr>
          <p:cNvSpPr txBox="1"/>
          <p:nvPr/>
        </p:nvSpPr>
        <p:spPr>
          <a:xfrm>
            <a:off x="4127688" y="1836100"/>
            <a:ext cx="1358064" cy="369332"/>
          </a:xfrm>
          <a:prstGeom prst="rect">
            <a:avLst/>
          </a:prstGeom>
          <a:noFill/>
        </p:spPr>
        <p:txBody>
          <a:bodyPr wrap="none" rtlCol="0">
            <a:spAutoFit/>
          </a:bodyPr>
          <a:lstStyle/>
          <a:p>
            <a:r>
              <a:rPr lang="en-CN" dirty="0"/>
              <a:t>Dimension</a:t>
            </a:r>
            <a:r>
              <a:rPr lang="zh-CN" altLang="en-US" dirty="0"/>
              <a:t> </a:t>
            </a:r>
            <a:r>
              <a:rPr lang="en-CN" dirty="0"/>
              <a:t>2</a:t>
            </a:r>
          </a:p>
        </p:txBody>
      </p:sp>
      <p:sp>
        <p:nvSpPr>
          <p:cNvPr id="11" name="TextBox 10">
            <a:extLst>
              <a:ext uri="{FF2B5EF4-FFF2-40B4-BE49-F238E27FC236}">
                <a16:creationId xmlns:a16="http://schemas.microsoft.com/office/drawing/2014/main" id="{DB4FF360-AA96-ECFC-626C-6DBC9044E52A}"/>
              </a:ext>
            </a:extLst>
          </p:cNvPr>
          <p:cNvSpPr txBox="1"/>
          <p:nvPr/>
        </p:nvSpPr>
        <p:spPr>
          <a:xfrm>
            <a:off x="2184799" y="1817273"/>
            <a:ext cx="439544" cy="369332"/>
          </a:xfrm>
          <a:prstGeom prst="rect">
            <a:avLst/>
          </a:prstGeom>
          <a:noFill/>
        </p:spPr>
        <p:txBody>
          <a:bodyPr wrap="none" rtlCol="0">
            <a:spAutoFit/>
          </a:bodyPr>
          <a:lstStyle/>
          <a:p>
            <a:r>
              <a:rPr lang="en-CN" dirty="0"/>
              <a:t>ori</a:t>
            </a:r>
          </a:p>
        </p:txBody>
      </p:sp>
      <p:pic>
        <p:nvPicPr>
          <p:cNvPr id="15" name="Picture 14">
            <a:extLst>
              <a:ext uri="{FF2B5EF4-FFF2-40B4-BE49-F238E27FC236}">
                <a16:creationId xmlns:a16="http://schemas.microsoft.com/office/drawing/2014/main" id="{76F07FDF-9AEE-B704-9C53-256AE0A95316}"/>
              </a:ext>
            </a:extLst>
          </p:cNvPr>
          <p:cNvPicPr>
            <a:picLocks noChangeAspect="1"/>
          </p:cNvPicPr>
          <p:nvPr/>
        </p:nvPicPr>
        <p:blipFill rotWithShape="1">
          <a:blip r:embed="rId5"/>
          <a:srcRect l="12043" t="17223" r="9410" b="17352"/>
          <a:stretch/>
        </p:blipFill>
        <p:spPr>
          <a:xfrm>
            <a:off x="8517461" y="1298393"/>
            <a:ext cx="2241448" cy="1400263"/>
          </a:xfrm>
          <a:prstGeom prst="rect">
            <a:avLst/>
          </a:prstGeom>
        </p:spPr>
      </p:pic>
      <p:sp>
        <p:nvSpPr>
          <p:cNvPr id="16" name="TextBox 15">
            <a:extLst>
              <a:ext uri="{FF2B5EF4-FFF2-40B4-BE49-F238E27FC236}">
                <a16:creationId xmlns:a16="http://schemas.microsoft.com/office/drawing/2014/main" id="{691E40A5-257E-1D88-16C1-25C47DE6FC41}"/>
              </a:ext>
            </a:extLst>
          </p:cNvPr>
          <p:cNvSpPr txBox="1"/>
          <p:nvPr/>
        </p:nvSpPr>
        <p:spPr>
          <a:xfrm>
            <a:off x="6501571" y="1846148"/>
            <a:ext cx="1475084" cy="369332"/>
          </a:xfrm>
          <a:prstGeom prst="rect">
            <a:avLst/>
          </a:prstGeom>
          <a:noFill/>
        </p:spPr>
        <p:txBody>
          <a:bodyPr wrap="none" rtlCol="0">
            <a:spAutoFit/>
          </a:bodyPr>
          <a:lstStyle/>
          <a:p>
            <a:r>
              <a:rPr lang="en-CN" dirty="0"/>
              <a:t>Dimension</a:t>
            </a:r>
            <a:r>
              <a:rPr lang="zh-CN" altLang="en-US" dirty="0"/>
              <a:t> </a:t>
            </a:r>
            <a:r>
              <a:rPr lang="en-US" altLang="zh-CN" dirty="0"/>
              <a:t>16</a:t>
            </a:r>
            <a:endParaRPr lang="en-CN" dirty="0"/>
          </a:p>
        </p:txBody>
      </p:sp>
      <p:sp>
        <p:nvSpPr>
          <p:cNvPr id="17" name="TextBox 16">
            <a:extLst>
              <a:ext uri="{FF2B5EF4-FFF2-40B4-BE49-F238E27FC236}">
                <a16:creationId xmlns:a16="http://schemas.microsoft.com/office/drawing/2014/main" id="{E3AF6B94-27E0-7813-2782-9888AB553EA3}"/>
              </a:ext>
            </a:extLst>
          </p:cNvPr>
          <p:cNvSpPr txBox="1"/>
          <p:nvPr/>
        </p:nvSpPr>
        <p:spPr>
          <a:xfrm>
            <a:off x="8842133" y="1854465"/>
            <a:ext cx="1592103" cy="369332"/>
          </a:xfrm>
          <a:prstGeom prst="rect">
            <a:avLst/>
          </a:prstGeom>
          <a:noFill/>
        </p:spPr>
        <p:txBody>
          <a:bodyPr wrap="none" rtlCol="0">
            <a:spAutoFit/>
          </a:bodyPr>
          <a:lstStyle/>
          <a:p>
            <a:r>
              <a:rPr lang="en-CN" dirty="0"/>
              <a:t>Dimension</a:t>
            </a:r>
            <a:r>
              <a:rPr lang="zh-CN" altLang="en-US" dirty="0"/>
              <a:t> </a:t>
            </a:r>
            <a:r>
              <a:rPr lang="en-US" altLang="zh-CN" dirty="0"/>
              <a:t>256</a:t>
            </a:r>
            <a:endParaRPr lang="en-CN" dirty="0"/>
          </a:p>
        </p:txBody>
      </p:sp>
      <p:sp>
        <p:nvSpPr>
          <p:cNvPr id="18" name="TextBox 17">
            <a:extLst>
              <a:ext uri="{FF2B5EF4-FFF2-40B4-BE49-F238E27FC236}">
                <a16:creationId xmlns:a16="http://schemas.microsoft.com/office/drawing/2014/main" id="{83AF3BEC-6450-E90C-1397-AC8FEC1D4277}"/>
              </a:ext>
            </a:extLst>
          </p:cNvPr>
          <p:cNvSpPr txBox="1"/>
          <p:nvPr/>
        </p:nvSpPr>
        <p:spPr>
          <a:xfrm>
            <a:off x="1155030" y="3067917"/>
            <a:ext cx="10202780" cy="3416320"/>
          </a:xfrm>
          <a:prstGeom prst="rect">
            <a:avLst/>
          </a:prstGeom>
          <a:noFill/>
        </p:spPr>
        <p:txBody>
          <a:bodyPr wrap="square" rtlCol="0">
            <a:spAutoFit/>
          </a:bodyPr>
          <a:lstStyle/>
          <a:p>
            <a:r>
              <a:rPr lang="en-US" dirty="0"/>
              <a:t>S</a:t>
            </a:r>
            <a:r>
              <a:rPr lang="en-CN" dirty="0"/>
              <a:t>imilarity: </a:t>
            </a:r>
          </a:p>
          <a:p>
            <a:r>
              <a:rPr lang="en-CN" dirty="0"/>
              <a:t>All methods (different latent dimensions of 2,16,256) present acceptable reconstraction to the original image.</a:t>
            </a:r>
          </a:p>
          <a:p>
            <a:r>
              <a:rPr lang="en-US" dirty="0"/>
              <a:t>A</a:t>
            </a:r>
            <a:r>
              <a:rPr lang="en-CN" dirty="0"/>
              <a:t>ll methods loss some details toward original image.</a:t>
            </a:r>
          </a:p>
          <a:p>
            <a:endParaRPr lang="en-CN" dirty="0"/>
          </a:p>
          <a:p>
            <a:r>
              <a:rPr lang="en-CN" dirty="0"/>
              <a:t>Difference:</a:t>
            </a:r>
          </a:p>
          <a:p>
            <a:r>
              <a:rPr lang="en-CN" dirty="0"/>
              <a:t>The method of lower latent dimension may present worse results, which sometimes may be wrong number. (</a:t>
            </a:r>
            <a:r>
              <a:rPr lang="en-US" dirty="0"/>
              <a:t>as illustrated in </a:t>
            </a:r>
            <a:r>
              <a:rPr lang="en-CN" dirty="0"/>
              <a:t>red boxes) this maybe because the latent dimsension is not enough to correctly compose enough details.</a:t>
            </a:r>
          </a:p>
          <a:p>
            <a:r>
              <a:rPr lang="en-US" dirty="0"/>
              <a:t>The method of higher latent dimension present better detail. (as illustrated in blue boxes)</a:t>
            </a:r>
          </a:p>
          <a:p>
            <a:r>
              <a:rPr lang="en-US" dirty="0"/>
              <a:t>From a view of loss, higher latent dimension design have lower loss.</a:t>
            </a:r>
          </a:p>
          <a:p>
            <a:endParaRPr lang="en-CN" dirty="0"/>
          </a:p>
        </p:txBody>
      </p:sp>
      <p:sp>
        <p:nvSpPr>
          <p:cNvPr id="19" name="TextBox 18">
            <a:extLst>
              <a:ext uri="{FF2B5EF4-FFF2-40B4-BE49-F238E27FC236}">
                <a16:creationId xmlns:a16="http://schemas.microsoft.com/office/drawing/2014/main" id="{353D9DAB-4472-D92B-94CF-A40AFA66D5B6}"/>
              </a:ext>
            </a:extLst>
          </p:cNvPr>
          <p:cNvSpPr txBox="1"/>
          <p:nvPr/>
        </p:nvSpPr>
        <p:spPr>
          <a:xfrm>
            <a:off x="1259835" y="1203348"/>
            <a:ext cx="594149" cy="787658"/>
          </a:xfrm>
          <a:prstGeom prst="rect">
            <a:avLst/>
          </a:prstGeom>
          <a:noFill/>
          <a:ln w="19050">
            <a:solidFill>
              <a:srgbClr val="FF0000"/>
            </a:solidFill>
          </a:ln>
        </p:spPr>
        <p:txBody>
          <a:bodyPr wrap="square" rtlCol="0">
            <a:spAutoFit/>
          </a:bodyPr>
          <a:lstStyle/>
          <a:p>
            <a:endParaRPr lang="en-CN" dirty="0"/>
          </a:p>
        </p:txBody>
      </p:sp>
      <p:sp>
        <p:nvSpPr>
          <p:cNvPr id="20" name="TextBox 19">
            <a:extLst>
              <a:ext uri="{FF2B5EF4-FFF2-40B4-BE49-F238E27FC236}">
                <a16:creationId xmlns:a16="http://schemas.microsoft.com/office/drawing/2014/main" id="{26CFF618-6679-C227-108B-3A523E8DAF95}"/>
              </a:ext>
            </a:extLst>
          </p:cNvPr>
          <p:cNvSpPr txBox="1"/>
          <p:nvPr/>
        </p:nvSpPr>
        <p:spPr>
          <a:xfrm>
            <a:off x="1837128" y="2095629"/>
            <a:ext cx="594149" cy="787658"/>
          </a:xfrm>
          <a:prstGeom prst="rect">
            <a:avLst/>
          </a:prstGeom>
          <a:noFill/>
          <a:ln w="19050">
            <a:solidFill>
              <a:srgbClr val="FF0000"/>
            </a:solidFill>
          </a:ln>
        </p:spPr>
        <p:txBody>
          <a:bodyPr wrap="square" rtlCol="0">
            <a:spAutoFit/>
          </a:bodyPr>
          <a:lstStyle/>
          <a:p>
            <a:endParaRPr lang="en-CN" dirty="0"/>
          </a:p>
        </p:txBody>
      </p:sp>
      <p:sp>
        <p:nvSpPr>
          <p:cNvPr id="21" name="TextBox 20">
            <a:extLst>
              <a:ext uri="{FF2B5EF4-FFF2-40B4-BE49-F238E27FC236}">
                <a16:creationId xmlns:a16="http://schemas.microsoft.com/office/drawing/2014/main" id="{973CF205-AB53-5D87-D177-22DC528EA241}"/>
              </a:ext>
            </a:extLst>
          </p:cNvPr>
          <p:cNvSpPr txBox="1"/>
          <p:nvPr/>
        </p:nvSpPr>
        <p:spPr>
          <a:xfrm>
            <a:off x="4208824" y="2104946"/>
            <a:ext cx="594149" cy="787658"/>
          </a:xfrm>
          <a:prstGeom prst="rect">
            <a:avLst/>
          </a:prstGeom>
          <a:noFill/>
          <a:ln w="19050">
            <a:solidFill>
              <a:srgbClr val="FF0000"/>
            </a:solidFill>
          </a:ln>
        </p:spPr>
        <p:txBody>
          <a:bodyPr wrap="square" rtlCol="0">
            <a:spAutoFit/>
          </a:bodyPr>
          <a:lstStyle/>
          <a:p>
            <a:endParaRPr lang="en-CN" dirty="0"/>
          </a:p>
        </p:txBody>
      </p:sp>
      <p:sp>
        <p:nvSpPr>
          <p:cNvPr id="22" name="TextBox 21">
            <a:extLst>
              <a:ext uri="{FF2B5EF4-FFF2-40B4-BE49-F238E27FC236}">
                <a16:creationId xmlns:a16="http://schemas.microsoft.com/office/drawing/2014/main" id="{413F7902-8FCB-30BF-F418-A06BC728F3E5}"/>
              </a:ext>
            </a:extLst>
          </p:cNvPr>
          <p:cNvSpPr txBox="1"/>
          <p:nvPr/>
        </p:nvSpPr>
        <p:spPr>
          <a:xfrm>
            <a:off x="3634982" y="1173943"/>
            <a:ext cx="594149" cy="787658"/>
          </a:xfrm>
          <a:prstGeom prst="rect">
            <a:avLst/>
          </a:prstGeom>
          <a:noFill/>
          <a:ln w="19050">
            <a:solidFill>
              <a:srgbClr val="FF0000"/>
            </a:solidFill>
          </a:ln>
        </p:spPr>
        <p:txBody>
          <a:bodyPr wrap="square" rtlCol="0">
            <a:spAutoFit/>
          </a:bodyPr>
          <a:lstStyle/>
          <a:p>
            <a:endParaRPr lang="en-CN" dirty="0"/>
          </a:p>
        </p:txBody>
      </p:sp>
      <p:sp>
        <p:nvSpPr>
          <p:cNvPr id="23" name="TextBox 22">
            <a:extLst>
              <a:ext uri="{FF2B5EF4-FFF2-40B4-BE49-F238E27FC236}">
                <a16:creationId xmlns:a16="http://schemas.microsoft.com/office/drawing/2014/main" id="{41629729-2A8B-9CBC-BF08-133719B989AB}"/>
              </a:ext>
            </a:extLst>
          </p:cNvPr>
          <p:cNvSpPr txBox="1"/>
          <p:nvPr/>
        </p:nvSpPr>
        <p:spPr>
          <a:xfrm>
            <a:off x="4248799" y="1149541"/>
            <a:ext cx="1722166" cy="787658"/>
          </a:xfrm>
          <a:prstGeom prst="rect">
            <a:avLst/>
          </a:prstGeom>
          <a:noFill/>
          <a:ln w="19050">
            <a:solidFill>
              <a:schemeClr val="accent5"/>
            </a:solidFill>
          </a:ln>
        </p:spPr>
        <p:txBody>
          <a:bodyPr wrap="square" rtlCol="0">
            <a:spAutoFit/>
          </a:bodyPr>
          <a:lstStyle/>
          <a:p>
            <a:endParaRPr lang="en-CN" dirty="0"/>
          </a:p>
        </p:txBody>
      </p:sp>
      <p:sp>
        <p:nvSpPr>
          <p:cNvPr id="24" name="TextBox 23">
            <a:extLst>
              <a:ext uri="{FF2B5EF4-FFF2-40B4-BE49-F238E27FC236}">
                <a16:creationId xmlns:a16="http://schemas.microsoft.com/office/drawing/2014/main" id="{B92CEDF1-DA93-4FCB-1E83-C2407461F569}"/>
              </a:ext>
            </a:extLst>
          </p:cNvPr>
          <p:cNvSpPr txBox="1"/>
          <p:nvPr/>
        </p:nvSpPr>
        <p:spPr>
          <a:xfrm>
            <a:off x="1879076" y="1126419"/>
            <a:ext cx="1686659" cy="787658"/>
          </a:xfrm>
          <a:prstGeom prst="rect">
            <a:avLst/>
          </a:prstGeom>
          <a:noFill/>
          <a:ln w="19050">
            <a:solidFill>
              <a:schemeClr val="accent5"/>
            </a:solidFill>
          </a:ln>
        </p:spPr>
        <p:txBody>
          <a:bodyPr wrap="square" rtlCol="0">
            <a:spAutoFit/>
          </a:bodyPr>
          <a:lstStyle/>
          <a:p>
            <a:endParaRPr lang="en-CN" dirty="0"/>
          </a:p>
        </p:txBody>
      </p:sp>
      <p:sp>
        <p:nvSpPr>
          <p:cNvPr id="25" name="TextBox 24">
            <a:extLst>
              <a:ext uri="{FF2B5EF4-FFF2-40B4-BE49-F238E27FC236}">
                <a16:creationId xmlns:a16="http://schemas.microsoft.com/office/drawing/2014/main" id="{30AF749D-1EFE-03A9-9A06-0AE17E65E530}"/>
              </a:ext>
            </a:extLst>
          </p:cNvPr>
          <p:cNvSpPr txBox="1"/>
          <p:nvPr/>
        </p:nvSpPr>
        <p:spPr>
          <a:xfrm>
            <a:off x="6654029" y="1127042"/>
            <a:ext cx="1722166" cy="787658"/>
          </a:xfrm>
          <a:prstGeom prst="rect">
            <a:avLst/>
          </a:prstGeom>
          <a:noFill/>
          <a:ln w="19050">
            <a:solidFill>
              <a:schemeClr val="accent5"/>
            </a:solidFill>
          </a:ln>
        </p:spPr>
        <p:txBody>
          <a:bodyPr wrap="square" rtlCol="0">
            <a:spAutoFit/>
          </a:bodyPr>
          <a:lstStyle/>
          <a:p>
            <a:endParaRPr lang="en-CN" dirty="0"/>
          </a:p>
        </p:txBody>
      </p:sp>
      <p:sp>
        <p:nvSpPr>
          <p:cNvPr id="26" name="TextBox 25">
            <a:extLst>
              <a:ext uri="{FF2B5EF4-FFF2-40B4-BE49-F238E27FC236}">
                <a16:creationId xmlns:a16="http://schemas.microsoft.com/office/drawing/2014/main" id="{EFDF6E38-B417-3CEB-001E-EF16A0D96B3A}"/>
              </a:ext>
            </a:extLst>
          </p:cNvPr>
          <p:cNvSpPr txBox="1"/>
          <p:nvPr/>
        </p:nvSpPr>
        <p:spPr>
          <a:xfrm>
            <a:off x="9057810" y="1131516"/>
            <a:ext cx="1722166" cy="787658"/>
          </a:xfrm>
          <a:prstGeom prst="rect">
            <a:avLst/>
          </a:prstGeom>
          <a:noFill/>
          <a:ln w="19050">
            <a:solidFill>
              <a:schemeClr val="accent5"/>
            </a:solidFill>
          </a:ln>
        </p:spPr>
        <p:txBody>
          <a:bodyPr wrap="square" rtlCol="0">
            <a:spAutoFit/>
          </a:bodyPr>
          <a:lstStyle/>
          <a:p>
            <a:endParaRPr lang="en-CN" dirty="0"/>
          </a:p>
        </p:txBody>
      </p:sp>
    </p:spTree>
    <p:extLst>
      <p:ext uri="{BB962C8B-B14F-4D97-AF65-F5344CB8AC3E}">
        <p14:creationId xmlns:p14="http://schemas.microsoft.com/office/powerpoint/2010/main" val="71717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7DD87-0934-B8D2-5AC5-1DD08289709B}"/>
              </a:ext>
            </a:extLst>
          </p:cNvPr>
          <p:cNvSpPr txBox="1"/>
          <p:nvPr/>
        </p:nvSpPr>
        <p:spPr>
          <a:xfrm>
            <a:off x="197924" y="102735"/>
            <a:ext cx="10974901" cy="954107"/>
          </a:xfrm>
          <a:prstGeom prst="rect">
            <a:avLst/>
          </a:prstGeom>
          <a:noFill/>
        </p:spPr>
        <p:txBody>
          <a:bodyPr wrap="square" rtlCol="0">
            <a:spAutoFit/>
          </a:bodyPr>
          <a:lstStyle/>
          <a:p>
            <a:r>
              <a:rPr lang="en-US" sz="2000" b="1" dirty="0"/>
              <a:t>(b) Design another neural network “</a:t>
            </a:r>
            <a:r>
              <a:rPr lang="en-US" sz="2000" b="1" dirty="0" err="1"/>
              <a:t>dis_net</a:t>
            </a:r>
            <a:r>
              <a:rPr lang="en-US" sz="2000" b="1" dirty="0"/>
              <a:t>” to discriminate between blur images and clear images. </a:t>
            </a:r>
            <a:r>
              <a:rPr lang="en-US" dirty="0"/>
              <a:t>Train auto encoder with L1-norm reconstruction loss + discriminator loss. Make reconstructed images as clear as possible, that is, the auto encoder will need to be trained so that “</a:t>
            </a:r>
            <a:r>
              <a:rPr lang="en-US" dirty="0" err="1"/>
              <a:t>dis_net</a:t>
            </a:r>
            <a:r>
              <a:rPr lang="en-US" dirty="0"/>
              <a:t>” score it as a clear image.</a:t>
            </a:r>
          </a:p>
        </p:txBody>
      </p:sp>
      <p:sp>
        <p:nvSpPr>
          <p:cNvPr id="3" name="Rounded Rectangle 2">
            <a:extLst>
              <a:ext uri="{FF2B5EF4-FFF2-40B4-BE49-F238E27FC236}">
                <a16:creationId xmlns:a16="http://schemas.microsoft.com/office/drawing/2014/main" id="{20B3681A-D149-B55E-37A6-A5D785133378}"/>
              </a:ext>
            </a:extLst>
          </p:cNvPr>
          <p:cNvSpPr/>
          <p:nvPr/>
        </p:nvSpPr>
        <p:spPr>
          <a:xfrm>
            <a:off x="1581378" y="1336347"/>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4" name="Picture 3" descr="A picture containing chart&#10;&#10;Description automatically generated">
            <a:extLst>
              <a:ext uri="{FF2B5EF4-FFF2-40B4-BE49-F238E27FC236}">
                <a16:creationId xmlns:a16="http://schemas.microsoft.com/office/drawing/2014/main" id="{3D8877DE-B8B0-79C5-C91C-D91601F8A06F}"/>
              </a:ext>
            </a:extLst>
          </p:cNvPr>
          <p:cNvPicPr>
            <a:picLocks noChangeAspect="1"/>
          </p:cNvPicPr>
          <p:nvPr/>
        </p:nvPicPr>
        <p:blipFill>
          <a:blip r:embed="rId2"/>
          <a:stretch>
            <a:fillRect/>
          </a:stretch>
        </p:blipFill>
        <p:spPr>
          <a:xfrm>
            <a:off x="1894937" y="1776976"/>
            <a:ext cx="1263951" cy="1190751"/>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5FB1802F-566F-F5F0-8983-67BB93B28ACB}"/>
              </a:ext>
            </a:extLst>
          </p:cNvPr>
          <p:cNvPicPr>
            <a:picLocks noChangeAspect="1"/>
          </p:cNvPicPr>
          <p:nvPr/>
        </p:nvPicPr>
        <p:blipFill>
          <a:blip r:embed="rId3"/>
          <a:stretch>
            <a:fillRect/>
          </a:stretch>
        </p:blipFill>
        <p:spPr>
          <a:xfrm>
            <a:off x="1758422" y="1570354"/>
            <a:ext cx="1263951" cy="1200592"/>
          </a:xfrm>
          <a:prstGeom prst="rect">
            <a:avLst/>
          </a:prstGeom>
        </p:spPr>
      </p:pic>
      <p:sp>
        <p:nvSpPr>
          <p:cNvPr id="6" name="TextBox 5">
            <a:extLst>
              <a:ext uri="{FF2B5EF4-FFF2-40B4-BE49-F238E27FC236}">
                <a16:creationId xmlns:a16="http://schemas.microsoft.com/office/drawing/2014/main" id="{6DC6CDBB-6408-A91C-08C8-878AF3906A73}"/>
              </a:ext>
            </a:extLst>
          </p:cNvPr>
          <p:cNvSpPr txBox="1"/>
          <p:nvPr/>
        </p:nvSpPr>
        <p:spPr>
          <a:xfrm>
            <a:off x="1867867" y="2998819"/>
            <a:ext cx="871521" cy="307777"/>
          </a:xfrm>
          <a:prstGeom prst="rect">
            <a:avLst/>
          </a:prstGeom>
          <a:noFill/>
        </p:spPr>
        <p:txBody>
          <a:bodyPr wrap="none" rtlCol="0">
            <a:spAutoFit/>
          </a:bodyPr>
          <a:lstStyle/>
          <a:p>
            <a:r>
              <a:rPr lang="en-US" sz="1400" dirty="0"/>
              <a:t>B,1,28,28</a:t>
            </a:r>
            <a:endParaRPr lang="en-CN" sz="1400" dirty="0"/>
          </a:p>
        </p:txBody>
      </p:sp>
      <p:pic>
        <p:nvPicPr>
          <p:cNvPr id="7" name="Picture 6" descr="A picture containing text, clipart&#10;&#10;Description automatically generated">
            <a:extLst>
              <a:ext uri="{FF2B5EF4-FFF2-40B4-BE49-F238E27FC236}">
                <a16:creationId xmlns:a16="http://schemas.microsoft.com/office/drawing/2014/main" id="{833F34C7-372A-66AD-90D8-CA4FB3CC7624}"/>
              </a:ext>
            </a:extLst>
          </p:cNvPr>
          <p:cNvPicPr>
            <a:picLocks noChangeAspect="1"/>
          </p:cNvPicPr>
          <p:nvPr/>
        </p:nvPicPr>
        <p:blipFill>
          <a:blip r:embed="rId4"/>
          <a:stretch>
            <a:fillRect/>
          </a:stretch>
        </p:blipFill>
        <p:spPr>
          <a:xfrm>
            <a:off x="1646696" y="1413671"/>
            <a:ext cx="1263951" cy="1171069"/>
          </a:xfrm>
          <a:prstGeom prst="rect">
            <a:avLst/>
          </a:prstGeom>
        </p:spPr>
      </p:pic>
      <p:sp>
        <p:nvSpPr>
          <p:cNvPr id="8" name="TextBox 7">
            <a:extLst>
              <a:ext uri="{FF2B5EF4-FFF2-40B4-BE49-F238E27FC236}">
                <a16:creationId xmlns:a16="http://schemas.microsoft.com/office/drawing/2014/main" id="{4DABEE1C-D507-C430-DEE5-6A0A87316B3A}"/>
              </a:ext>
            </a:extLst>
          </p:cNvPr>
          <p:cNvSpPr txBox="1"/>
          <p:nvPr/>
        </p:nvSpPr>
        <p:spPr>
          <a:xfrm>
            <a:off x="1753944" y="1068056"/>
            <a:ext cx="1210588" cy="307777"/>
          </a:xfrm>
          <a:prstGeom prst="rect">
            <a:avLst/>
          </a:prstGeom>
          <a:noFill/>
        </p:spPr>
        <p:txBody>
          <a:bodyPr wrap="none" rtlCol="0">
            <a:spAutoFit/>
          </a:bodyPr>
          <a:lstStyle/>
          <a:p>
            <a:r>
              <a:rPr lang="en-US" sz="1400" dirty="0"/>
              <a:t>Input samples</a:t>
            </a:r>
            <a:endParaRPr lang="en-CN" sz="1400" dirty="0"/>
          </a:p>
        </p:txBody>
      </p:sp>
      <p:sp>
        <p:nvSpPr>
          <p:cNvPr id="9" name="Rounded Rectangle 8">
            <a:extLst>
              <a:ext uri="{FF2B5EF4-FFF2-40B4-BE49-F238E27FC236}">
                <a16:creationId xmlns:a16="http://schemas.microsoft.com/office/drawing/2014/main" id="{39048C4D-2766-33F3-EF52-D630316FAD15}"/>
              </a:ext>
            </a:extLst>
          </p:cNvPr>
          <p:cNvSpPr/>
          <p:nvPr/>
        </p:nvSpPr>
        <p:spPr>
          <a:xfrm>
            <a:off x="2150470" y="4540733"/>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10" name="Picture 9" descr="Chart&#10;&#10;Description automatically generated">
            <a:extLst>
              <a:ext uri="{FF2B5EF4-FFF2-40B4-BE49-F238E27FC236}">
                <a16:creationId xmlns:a16="http://schemas.microsoft.com/office/drawing/2014/main" id="{33457C86-8F40-BE8E-7A4E-13F052BF2E7F}"/>
              </a:ext>
            </a:extLst>
          </p:cNvPr>
          <p:cNvPicPr>
            <a:picLocks noChangeAspect="1"/>
          </p:cNvPicPr>
          <p:nvPr/>
        </p:nvPicPr>
        <p:blipFill>
          <a:blip r:embed="rId5"/>
          <a:stretch>
            <a:fillRect/>
          </a:stretch>
        </p:blipFill>
        <p:spPr>
          <a:xfrm>
            <a:off x="2435076" y="5080939"/>
            <a:ext cx="1253148" cy="1151388"/>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B7AC7716-C88E-68B2-24A3-86EA52C0EAA9}"/>
              </a:ext>
            </a:extLst>
          </p:cNvPr>
          <p:cNvPicPr>
            <a:picLocks noChangeAspect="1"/>
          </p:cNvPicPr>
          <p:nvPr/>
        </p:nvPicPr>
        <p:blipFill>
          <a:blip r:embed="rId6"/>
          <a:stretch>
            <a:fillRect/>
          </a:stretch>
        </p:blipFill>
        <p:spPr>
          <a:xfrm>
            <a:off x="2298464" y="4926693"/>
            <a:ext cx="1274754" cy="1180910"/>
          </a:xfrm>
          <a:prstGeom prst="rect">
            <a:avLst/>
          </a:prstGeom>
        </p:spPr>
      </p:pic>
      <p:pic>
        <p:nvPicPr>
          <p:cNvPr id="12" name="Picture 11" descr="A picture containing text, clipart, screenshot&#10;&#10;Description automatically generated">
            <a:extLst>
              <a:ext uri="{FF2B5EF4-FFF2-40B4-BE49-F238E27FC236}">
                <a16:creationId xmlns:a16="http://schemas.microsoft.com/office/drawing/2014/main" id="{CFA30000-10F7-137F-0004-00B21BFED554}"/>
              </a:ext>
            </a:extLst>
          </p:cNvPr>
          <p:cNvPicPr>
            <a:picLocks noChangeAspect="1"/>
          </p:cNvPicPr>
          <p:nvPr/>
        </p:nvPicPr>
        <p:blipFill>
          <a:blip r:embed="rId7"/>
          <a:stretch>
            <a:fillRect/>
          </a:stretch>
        </p:blipFill>
        <p:spPr>
          <a:xfrm>
            <a:off x="2184760" y="4792521"/>
            <a:ext cx="1274754" cy="1161228"/>
          </a:xfrm>
          <a:prstGeom prst="rect">
            <a:avLst/>
          </a:prstGeom>
        </p:spPr>
      </p:pic>
      <p:sp>
        <p:nvSpPr>
          <p:cNvPr id="13" name="TextBox 12">
            <a:extLst>
              <a:ext uri="{FF2B5EF4-FFF2-40B4-BE49-F238E27FC236}">
                <a16:creationId xmlns:a16="http://schemas.microsoft.com/office/drawing/2014/main" id="{16BB22FE-0382-AFD5-7C94-E03FAF9918CA}"/>
              </a:ext>
            </a:extLst>
          </p:cNvPr>
          <p:cNvSpPr txBox="1"/>
          <p:nvPr/>
        </p:nvSpPr>
        <p:spPr>
          <a:xfrm>
            <a:off x="2483194" y="6251040"/>
            <a:ext cx="871521" cy="307777"/>
          </a:xfrm>
          <a:prstGeom prst="rect">
            <a:avLst/>
          </a:prstGeom>
          <a:noFill/>
        </p:spPr>
        <p:txBody>
          <a:bodyPr wrap="none" rtlCol="0">
            <a:spAutoFit/>
          </a:bodyPr>
          <a:lstStyle/>
          <a:p>
            <a:r>
              <a:rPr lang="en-US" sz="1400" dirty="0"/>
              <a:t>B,1,28,28</a:t>
            </a:r>
            <a:endParaRPr lang="en-CN" sz="1400" dirty="0"/>
          </a:p>
        </p:txBody>
      </p:sp>
      <p:sp>
        <p:nvSpPr>
          <p:cNvPr id="14" name="TextBox 13">
            <a:extLst>
              <a:ext uri="{FF2B5EF4-FFF2-40B4-BE49-F238E27FC236}">
                <a16:creationId xmlns:a16="http://schemas.microsoft.com/office/drawing/2014/main" id="{11694F6A-2589-8F44-67C2-864AAAE5B017}"/>
              </a:ext>
            </a:extLst>
          </p:cNvPr>
          <p:cNvSpPr txBox="1"/>
          <p:nvPr/>
        </p:nvSpPr>
        <p:spPr>
          <a:xfrm>
            <a:off x="2190871" y="4152415"/>
            <a:ext cx="1873718" cy="307777"/>
          </a:xfrm>
          <a:prstGeom prst="rect">
            <a:avLst/>
          </a:prstGeom>
          <a:noFill/>
        </p:spPr>
        <p:txBody>
          <a:bodyPr wrap="none" rtlCol="0">
            <a:spAutoFit/>
          </a:bodyPr>
          <a:lstStyle/>
          <a:p>
            <a:r>
              <a:rPr lang="en-US" sz="1400" dirty="0"/>
              <a:t>Reconstructed samples</a:t>
            </a:r>
            <a:endParaRPr lang="en-CN" sz="1400" dirty="0"/>
          </a:p>
        </p:txBody>
      </p:sp>
      <p:sp>
        <p:nvSpPr>
          <p:cNvPr id="19" name="Rounded Rectangle 18">
            <a:extLst>
              <a:ext uri="{FF2B5EF4-FFF2-40B4-BE49-F238E27FC236}">
                <a16:creationId xmlns:a16="http://schemas.microsoft.com/office/drawing/2014/main" id="{180091BE-9A41-8E79-1D46-A5E330E8F012}"/>
              </a:ext>
            </a:extLst>
          </p:cNvPr>
          <p:cNvSpPr/>
          <p:nvPr/>
        </p:nvSpPr>
        <p:spPr>
          <a:xfrm>
            <a:off x="3939080" y="1361276"/>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20" name="Picture 19" descr="Chart&#10;&#10;Description automatically generated">
            <a:extLst>
              <a:ext uri="{FF2B5EF4-FFF2-40B4-BE49-F238E27FC236}">
                <a16:creationId xmlns:a16="http://schemas.microsoft.com/office/drawing/2014/main" id="{67A8D213-0606-64B9-F235-90411D1837AE}"/>
              </a:ext>
            </a:extLst>
          </p:cNvPr>
          <p:cNvPicPr>
            <a:picLocks noChangeAspect="1"/>
          </p:cNvPicPr>
          <p:nvPr/>
        </p:nvPicPr>
        <p:blipFill>
          <a:blip r:embed="rId5"/>
          <a:stretch>
            <a:fillRect/>
          </a:stretch>
        </p:blipFill>
        <p:spPr>
          <a:xfrm>
            <a:off x="4242886" y="1876356"/>
            <a:ext cx="1253148" cy="115138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6E5010D-84AD-94FA-B2C2-F73728858524}"/>
              </a:ext>
            </a:extLst>
          </p:cNvPr>
          <p:cNvPicPr>
            <a:picLocks noChangeAspect="1"/>
          </p:cNvPicPr>
          <p:nvPr/>
        </p:nvPicPr>
        <p:blipFill>
          <a:blip r:embed="rId6"/>
          <a:stretch>
            <a:fillRect/>
          </a:stretch>
        </p:blipFill>
        <p:spPr>
          <a:xfrm>
            <a:off x="4066518" y="1692293"/>
            <a:ext cx="1274754" cy="1180910"/>
          </a:xfrm>
          <a:prstGeom prst="rect">
            <a:avLst/>
          </a:prstGeom>
        </p:spPr>
      </p:pic>
      <p:sp>
        <p:nvSpPr>
          <p:cNvPr id="23" name="TextBox 22">
            <a:extLst>
              <a:ext uri="{FF2B5EF4-FFF2-40B4-BE49-F238E27FC236}">
                <a16:creationId xmlns:a16="http://schemas.microsoft.com/office/drawing/2014/main" id="{8A40960A-7EFE-C0E5-6537-C61205375264}"/>
              </a:ext>
            </a:extLst>
          </p:cNvPr>
          <p:cNvSpPr txBox="1"/>
          <p:nvPr/>
        </p:nvSpPr>
        <p:spPr>
          <a:xfrm>
            <a:off x="4251248" y="3016640"/>
            <a:ext cx="871521" cy="307777"/>
          </a:xfrm>
          <a:prstGeom prst="rect">
            <a:avLst/>
          </a:prstGeom>
          <a:noFill/>
        </p:spPr>
        <p:txBody>
          <a:bodyPr wrap="none" rtlCol="0">
            <a:spAutoFit/>
          </a:bodyPr>
          <a:lstStyle/>
          <a:p>
            <a:r>
              <a:rPr lang="en-US" sz="1400" dirty="0"/>
              <a:t>B,1,28,28</a:t>
            </a:r>
            <a:endParaRPr lang="en-CN" sz="1400" dirty="0"/>
          </a:p>
        </p:txBody>
      </p:sp>
      <p:sp>
        <p:nvSpPr>
          <p:cNvPr id="24" name="TextBox 23">
            <a:extLst>
              <a:ext uri="{FF2B5EF4-FFF2-40B4-BE49-F238E27FC236}">
                <a16:creationId xmlns:a16="http://schemas.microsoft.com/office/drawing/2014/main" id="{17F51DB2-9E69-7E45-41D1-262B1844C297}"/>
              </a:ext>
            </a:extLst>
          </p:cNvPr>
          <p:cNvSpPr txBox="1"/>
          <p:nvPr/>
        </p:nvSpPr>
        <p:spPr>
          <a:xfrm>
            <a:off x="4063137" y="1050562"/>
            <a:ext cx="1299587" cy="307777"/>
          </a:xfrm>
          <a:prstGeom prst="rect">
            <a:avLst/>
          </a:prstGeom>
          <a:noFill/>
        </p:spPr>
        <p:txBody>
          <a:bodyPr wrap="none" rtlCol="0">
            <a:spAutoFit/>
          </a:bodyPr>
          <a:lstStyle/>
          <a:p>
            <a:r>
              <a:rPr lang="en-US" sz="1400" dirty="0" err="1"/>
              <a:t>Blured</a:t>
            </a:r>
            <a:r>
              <a:rPr lang="en-US" sz="1400" dirty="0"/>
              <a:t> samples</a:t>
            </a:r>
            <a:endParaRPr lang="en-CN" sz="1400" dirty="0"/>
          </a:p>
        </p:txBody>
      </p:sp>
      <p:pic>
        <p:nvPicPr>
          <p:cNvPr id="18" name="Picture 17">
            <a:extLst>
              <a:ext uri="{FF2B5EF4-FFF2-40B4-BE49-F238E27FC236}">
                <a16:creationId xmlns:a16="http://schemas.microsoft.com/office/drawing/2014/main" id="{C6C79026-F835-0690-1CAE-51E256964474}"/>
              </a:ext>
            </a:extLst>
          </p:cNvPr>
          <p:cNvPicPr>
            <a:picLocks noChangeAspect="1"/>
          </p:cNvPicPr>
          <p:nvPr/>
        </p:nvPicPr>
        <p:blipFill rotWithShape="1">
          <a:blip r:embed="rId8"/>
          <a:srcRect l="32192" t="56697" r="50000" b="15848"/>
          <a:stretch/>
        </p:blipFill>
        <p:spPr>
          <a:xfrm>
            <a:off x="4042581" y="1523333"/>
            <a:ext cx="1160475" cy="1192799"/>
          </a:xfrm>
          <a:prstGeom prst="rect">
            <a:avLst/>
          </a:prstGeom>
        </p:spPr>
      </p:pic>
      <p:sp>
        <p:nvSpPr>
          <p:cNvPr id="25" name="Rounded Rectangle 24">
            <a:extLst>
              <a:ext uri="{FF2B5EF4-FFF2-40B4-BE49-F238E27FC236}">
                <a16:creationId xmlns:a16="http://schemas.microsoft.com/office/drawing/2014/main" id="{254B3B11-D1B5-68A1-3248-FA099BCA5CFA}"/>
              </a:ext>
            </a:extLst>
          </p:cNvPr>
          <p:cNvSpPr/>
          <p:nvPr/>
        </p:nvSpPr>
        <p:spPr>
          <a:xfrm>
            <a:off x="89729" y="3925612"/>
            <a:ext cx="1299587" cy="122086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Generator</a:t>
            </a:r>
          </a:p>
          <a:p>
            <a:pPr algn="ctr"/>
            <a:r>
              <a:rPr lang="en-US" dirty="0">
                <a:solidFill>
                  <a:schemeClr val="tx1"/>
                </a:solidFill>
              </a:rPr>
              <a:t>(A</a:t>
            </a:r>
            <a:r>
              <a:rPr lang="en-CN" dirty="0">
                <a:solidFill>
                  <a:schemeClr val="tx1"/>
                </a:solidFill>
              </a:rPr>
              <a:t>utoencoder)</a:t>
            </a:r>
          </a:p>
        </p:txBody>
      </p:sp>
      <p:sp>
        <p:nvSpPr>
          <p:cNvPr id="26" name="Rounded Rectangle 25">
            <a:extLst>
              <a:ext uri="{FF2B5EF4-FFF2-40B4-BE49-F238E27FC236}">
                <a16:creationId xmlns:a16="http://schemas.microsoft.com/office/drawing/2014/main" id="{1B508279-4F09-36D0-2CCE-E44F2C3FAAC9}"/>
              </a:ext>
            </a:extLst>
          </p:cNvPr>
          <p:cNvSpPr/>
          <p:nvPr/>
        </p:nvSpPr>
        <p:spPr>
          <a:xfrm>
            <a:off x="4890016" y="4177400"/>
            <a:ext cx="1577510" cy="12208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a:t>
            </a:r>
            <a:endParaRPr lang="en-CN" dirty="0">
              <a:solidFill>
                <a:schemeClr val="tx1"/>
              </a:solidFill>
            </a:endParaRPr>
          </a:p>
        </p:txBody>
      </p:sp>
      <p:cxnSp>
        <p:nvCxnSpPr>
          <p:cNvPr id="29" name="Straight Arrow Connector 28">
            <a:extLst>
              <a:ext uri="{FF2B5EF4-FFF2-40B4-BE49-F238E27FC236}">
                <a16:creationId xmlns:a16="http://schemas.microsoft.com/office/drawing/2014/main" id="{A83C3643-4213-6B08-CAD0-18496D396A1F}"/>
              </a:ext>
            </a:extLst>
          </p:cNvPr>
          <p:cNvCxnSpPr>
            <a:cxnSpLocks/>
            <a:stCxn id="3" idx="2"/>
            <a:endCxn id="26" idx="0"/>
          </p:cNvCxnSpPr>
          <p:nvPr/>
        </p:nvCxnSpPr>
        <p:spPr>
          <a:xfrm>
            <a:off x="2370133" y="3330660"/>
            <a:ext cx="3308638" cy="846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526589-A254-D567-738B-85B1E55ADC6E}"/>
              </a:ext>
            </a:extLst>
          </p:cNvPr>
          <p:cNvCxnSpPr>
            <a:cxnSpLocks/>
            <a:stCxn id="23" idx="2"/>
            <a:endCxn id="26" idx="0"/>
          </p:cNvCxnSpPr>
          <p:nvPr/>
        </p:nvCxnSpPr>
        <p:spPr>
          <a:xfrm>
            <a:off x="4687009" y="3324417"/>
            <a:ext cx="991762" cy="852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9915B67-A30B-817B-C314-CA08A2C5E9E2}"/>
              </a:ext>
            </a:extLst>
          </p:cNvPr>
          <p:cNvCxnSpPr>
            <a:cxnSpLocks/>
            <a:stCxn id="4" idx="3"/>
            <a:endCxn id="19" idx="1"/>
          </p:cNvCxnSpPr>
          <p:nvPr/>
        </p:nvCxnSpPr>
        <p:spPr>
          <a:xfrm flipV="1">
            <a:off x="3158888" y="2358433"/>
            <a:ext cx="780192" cy="13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7C470D1-475D-9578-7B41-CC81033A8E43}"/>
              </a:ext>
            </a:extLst>
          </p:cNvPr>
          <p:cNvSpPr txBox="1"/>
          <p:nvPr/>
        </p:nvSpPr>
        <p:spPr>
          <a:xfrm>
            <a:off x="3168279" y="3160267"/>
            <a:ext cx="781689" cy="369332"/>
          </a:xfrm>
          <a:prstGeom prst="rect">
            <a:avLst/>
          </a:prstGeom>
          <a:noFill/>
        </p:spPr>
        <p:txBody>
          <a:bodyPr wrap="none" rtlCol="0">
            <a:spAutoFit/>
          </a:bodyPr>
          <a:lstStyle/>
          <a:p>
            <a:r>
              <a:rPr lang="en-US" dirty="0">
                <a:solidFill>
                  <a:schemeClr val="accent1"/>
                </a:solidFill>
              </a:rPr>
              <a:t>S</a:t>
            </a:r>
            <a:r>
              <a:rPr lang="en-CN" dirty="0">
                <a:solidFill>
                  <a:schemeClr val="accent1"/>
                </a:solidFill>
              </a:rPr>
              <a:t>tep:1</a:t>
            </a:r>
          </a:p>
        </p:txBody>
      </p:sp>
      <p:cxnSp>
        <p:nvCxnSpPr>
          <p:cNvPr id="42" name="Straight Arrow Connector 41">
            <a:extLst>
              <a:ext uri="{FF2B5EF4-FFF2-40B4-BE49-F238E27FC236}">
                <a16:creationId xmlns:a16="http://schemas.microsoft.com/office/drawing/2014/main" id="{F83FF2E2-4236-F6BC-5F79-F3BA1D78CF31}"/>
              </a:ext>
            </a:extLst>
          </p:cNvPr>
          <p:cNvCxnSpPr>
            <a:cxnSpLocks/>
            <a:stCxn id="3" idx="2"/>
            <a:endCxn id="25" idx="0"/>
          </p:cNvCxnSpPr>
          <p:nvPr/>
        </p:nvCxnSpPr>
        <p:spPr>
          <a:xfrm flipH="1">
            <a:off x="739523" y="3330660"/>
            <a:ext cx="1630610" cy="59495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443044-F42F-7D10-6175-3D2A75465FA1}"/>
              </a:ext>
            </a:extLst>
          </p:cNvPr>
          <p:cNvCxnSpPr>
            <a:cxnSpLocks/>
            <a:stCxn id="25" idx="2"/>
            <a:endCxn id="9" idx="1"/>
          </p:cNvCxnSpPr>
          <p:nvPr/>
        </p:nvCxnSpPr>
        <p:spPr>
          <a:xfrm>
            <a:off x="739523" y="5146474"/>
            <a:ext cx="1410947" cy="39141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0BE7C22-916C-2708-7091-0B097773F73A}"/>
              </a:ext>
            </a:extLst>
          </p:cNvPr>
          <p:cNvSpPr txBox="1"/>
          <p:nvPr/>
        </p:nvSpPr>
        <p:spPr>
          <a:xfrm>
            <a:off x="762435" y="5589396"/>
            <a:ext cx="781689" cy="369332"/>
          </a:xfrm>
          <a:prstGeom prst="rect">
            <a:avLst/>
          </a:prstGeom>
          <a:noFill/>
        </p:spPr>
        <p:txBody>
          <a:bodyPr wrap="none" rtlCol="0">
            <a:spAutoFit/>
          </a:bodyPr>
          <a:lstStyle/>
          <a:p>
            <a:r>
              <a:rPr lang="en-US" dirty="0">
                <a:solidFill>
                  <a:srgbClr val="FF0000"/>
                </a:solidFill>
              </a:rPr>
              <a:t>S</a:t>
            </a:r>
            <a:r>
              <a:rPr lang="en-CN" dirty="0">
                <a:solidFill>
                  <a:srgbClr val="FF0000"/>
                </a:solidFill>
              </a:rPr>
              <a:t>tep:2</a:t>
            </a:r>
          </a:p>
        </p:txBody>
      </p:sp>
      <p:cxnSp>
        <p:nvCxnSpPr>
          <p:cNvPr id="58" name="Straight Arrow Connector 57">
            <a:extLst>
              <a:ext uri="{FF2B5EF4-FFF2-40B4-BE49-F238E27FC236}">
                <a16:creationId xmlns:a16="http://schemas.microsoft.com/office/drawing/2014/main" id="{152BF2A1-C73A-1122-C90C-E9AB7581FBA5}"/>
              </a:ext>
            </a:extLst>
          </p:cNvPr>
          <p:cNvCxnSpPr>
            <a:cxnSpLocks/>
            <a:endCxn id="26" idx="1"/>
          </p:cNvCxnSpPr>
          <p:nvPr/>
        </p:nvCxnSpPr>
        <p:spPr>
          <a:xfrm flipV="1">
            <a:off x="3741753" y="4787831"/>
            <a:ext cx="1148263" cy="1150637"/>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17E88E1-A967-472E-6F4C-929CE2890B92}"/>
              </a:ext>
            </a:extLst>
          </p:cNvPr>
          <p:cNvSpPr txBox="1"/>
          <p:nvPr/>
        </p:nvSpPr>
        <p:spPr>
          <a:xfrm>
            <a:off x="3349479" y="3646845"/>
            <a:ext cx="1148263" cy="369332"/>
          </a:xfrm>
          <a:prstGeom prst="rect">
            <a:avLst/>
          </a:prstGeom>
          <a:noFill/>
        </p:spPr>
        <p:txBody>
          <a:bodyPr wrap="none" rtlCol="0">
            <a:spAutoFit/>
          </a:bodyPr>
          <a:lstStyle/>
          <a:p>
            <a:r>
              <a:rPr lang="en-US" dirty="0"/>
              <a:t>Mark</a:t>
            </a:r>
            <a:r>
              <a:rPr lang="en-CN" dirty="0"/>
              <a:t>: real</a:t>
            </a:r>
          </a:p>
        </p:txBody>
      </p:sp>
      <p:sp>
        <p:nvSpPr>
          <p:cNvPr id="63" name="TextBox 62">
            <a:extLst>
              <a:ext uri="{FF2B5EF4-FFF2-40B4-BE49-F238E27FC236}">
                <a16:creationId xmlns:a16="http://schemas.microsoft.com/office/drawing/2014/main" id="{81821550-B7F6-5C24-C679-AED96A2E8A1A}"/>
              </a:ext>
            </a:extLst>
          </p:cNvPr>
          <p:cNvSpPr txBox="1"/>
          <p:nvPr/>
        </p:nvSpPr>
        <p:spPr>
          <a:xfrm>
            <a:off x="5136417" y="3476138"/>
            <a:ext cx="1181029" cy="369332"/>
          </a:xfrm>
          <a:prstGeom prst="rect">
            <a:avLst/>
          </a:prstGeom>
          <a:noFill/>
        </p:spPr>
        <p:txBody>
          <a:bodyPr wrap="none" rtlCol="0">
            <a:spAutoFit/>
          </a:bodyPr>
          <a:lstStyle/>
          <a:p>
            <a:r>
              <a:rPr lang="en-US" dirty="0"/>
              <a:t>Mark</a:t>
            </a:r>
            <a:r>
              <a:rPr lang="en-CN" dirty="0"/>
              <a:t>: fake</a:t>
            </a:r>
          </a:p>
        </p:txBody>
      </p:sp>
      <p:sp>
        <p:nvSpPr>
          <p:cNvPr id="64" name="TextBox 63">
            <a:extLst>
              <a:ext uri="{FF2B5EF4-FFF2-40B4-BE49-F238E27FC236}">
                <a16:creationId xmlns:a16="http://schemas.microsoft.com/office/drawing/2014/main" id="{8BEE79B3-AE67-E0A3-E5B6-2A367C9BB3C8}"/>
              </a:ext>
            </a:extLst>
          </p:cNvPr>
          <p:cNvSpPr txBox="1"/>
          <p:nvPr/>
        </p:nvSpPr>
        <p:spPr>
          <a:xfrm>
            <a:off x="3903312" y="5477219"/>
            <a:ext cx="1181029" cy="369332"/>
          </a:xfrm>
          <a:prstGeom prst="rect">
            <a:avLst/>
          </a:prstGeom>
          <a:noFill/>
        </p:spPr>
        <p:txBody>
          <a:bodyPr wrap="none" rtlCol="0">
            <a:spAutoFit/>
          </a:bodyPr>
          <a:lstStyle/>
          <a:p>
            <a:r>
              <a:rPr lang="en-US" dirty="0"/>
              <a:t>Mark</a:t>
            </a:r>
            <a:r>
              <a:rPr lang="en-CN" dirty="0"/>
              <a:t>: fake</a:t>
            </a:r>
          </a:p>
        </p:txBody>
      </p:sp>
      <p:cxnSp>
        <p:nvCxnSpPr>
          <p:cNvPr id="65" name="Straight Arrow Connector 64">
            <a:extLst>
              <a:ext uri="{FF2B5EF4-FFF2-40B4-BE49-F238E27FC236}">
                <a16:creationId xmlns:a16="http://schemas.microsoft.com/office/drawing/2014/main" id="{D21B5289-5B55-911A-01B4-3F0738A942C1}"/>
              </a:ext>
            </a:extLst>
          </p:cNvPr>
          <p:cNvCxnSpPr>
            <a:cxnSpLocks/>
            <a:stCxn id="3" idx="2"/>
          </p:cNvCxnSpPr>
          <p:nvPr/>
        </p:nvCxnSpPr>
        <p:spPr>
          <a:xfrm flipH="1">
            <a:off x="1367140" y="3330660"/>
            <a:ext cx="1002993" cy="712434"/>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CE18B8-893B-F4F1-DB98-35347B183D39}"/>
              </a:ext>
            </a:extLst>
          </p:cNvPr>
          <p:cNvCxnSpPr>
            <a:cxnSpLocks/>
            <a:stCxn id="25" idx="3"/>
            <a:endCxn id="12" idx="1"/>
          </p:cNvCxnSpPr>
          <p:nvPr/>
        </p:nvCxnSpPr>
        <p:spPr>
          <a:xfrm>
            <a:off x="1389316" y="4536043"/>
            <a:ext cx="795444" cy="837092"/>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D34BAC5-E256-8FBA-6417-EB9EB8EE4941}"/>
              </a:ext>
            </a:extLst>
          </p:cNvPr>
          <p:cNvCxnSpPr>
            <a:cxnSpLocks/>
            <a:endCxn id="26" idx="1"/>
          </p:cNvCxnSpPr>
          <p:nvPr/>
        </p:nvCxnSpPr>
        <p:spPr>
          <a:xfrm flipV="1">
            <a:off x="3741753" y="4787831"/>
            <a:ext cx="1148263" cy="582449"/>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DEABD0E-F739-BF49-4D26-770A970C1F23}"/>
              </a:ext>
            </a:extLst>
          </p:cNvPr>
          <p:cNvSpPr txBox="1"/>
          <p:nvPr/>
        </p:nvSpPr>
        <p:spPr>
          <a:xfrm>
            <a:off x="1438635" y="4445601"/>
            <a:ext cx="781689" cy="369332"/>
          </a:xfrm>
          <a:prstGeom prst="rect">
            <a:avLst/>
          </a:prstGeom>
          <a:noFill/>
        </p:spPr>
        <p:txBody>
          <a:bodyPr wrap="none" rtlCol="0">
            <a:spAutoFit/>
          </a:bodyPr>
          <a:lstStyle/>
          <a:p>
            <a:r>
              <a:rPr lang="en-US" dirty="0">
                <a:solidFill>
                  <a:schemeClr val="accent6"/>
                </a:solidFill>
              </a:rPr>
              <a:t>S</a:t>
            </a:r>
            <a:r>
              <a:rPr lang="en-CN" dirty="0">
                <a:solidFill>
                  <a:schemeClr val="accent6"/>
                </a:solidFill>
              </a:rPr>
              <a:t>tep:3</a:t>
            </a:r>
          </a:p>
        </p:txBody>
      </p:sp>
      <p:sp>
        <p:nvSpPr>
          <p:cNvPr id="79" name="TextBox 78">
            <a:extLst>
              <a:ext uri="{FF2B5EF4-FFF2-40B4-BE49-F238E27FC236}">
                <a16:creationId xmlns:a16="http://schemas.microsoft.com/office/drawing/2014/main" id="{224A2EE9-1D5B-46FB-8CE3-B2CF43D4D892}"/>
              </a:ext>
            </a:extLst>
          </p:cNvPr>
          <p:cNvSpPr txBox="1"/>
          <p:nvPr/>
        </p:nvSpPr>
        <p:spPr>
          <a:xfrm>
            <a:off x="3734866" y="4435090"/>
            <a:ext cx="1148263" cy="646331"/>
          </a:xfrm>
          <a:prstGeom prst="rect">
            <a:avLst/>
          </a:prstGeom>
          <a:noFill/>
        </p:spPr>
        <p:txBody>
          <a:bodyPr wrap="none" rtlCol="0">
            <a:spAutoFit/>
          </a:bodyPr>
          <a:lstStyle/>
          <a:p>
            <a:r>
              <a:rPr lang="en-US" dirty="0"/>
              <a:t>Mark</a:t>
            </a:r>
            <a:r>
              <a:rPr lang="en-CN" dirty="0"/>
              <a:t>: real</a:t>
            </a:r>
          </a:p>
          <a:p>
            <a:r>
              <a:rPr lang="en-CN" dirty="0"/>
              <a:t>(pseudo)</a:t>
            </a:r>
          </a:p>
        </p:txBody>
      </p:sp>
      <p:sp>
        <p:nvSpPr>
          <p:cNvPr id="80" name="TextBox 79">
            <a:extLst>
              <a:ext uri="{FF2B5EF4-FFF2-40B4-BE49-F238E27FC236}">
                <a16:creationId xmlns:a16="http://schemas.microsoft.com/office/drawing/2014/main" id="{8C6FA8D5-7D1C-3431-B5DB-9C321216861B}"/>
              </a:ext>
            </a:extLst>
          </p:cNvPr>
          <p:cNvSpPr txBox="1"/>
          <p:nvPr/>
        </p:nvSpPr>
        <p:spPr>
          <a:xfrm>
            <a:off x="1745223" y="3927615"/>
            <a:ext cx="781689" cy="369332"/>
          </a:xfrm>
          <a:prstGeom prst="rect">
            <a:avLst/>
          </a:prstGeom>
          <a:noFill/>
        </p:spPr>
        <p:txBody>
          <a:bodyPr wrap="none" rtlCol="0">
            <a:spAutoFit/>
          </a:bodyPr>
          <a:lstStyle/>
          <a:p>
            <a:r>
              <a:rPr lang="en-US" dirty="0">
                <a:solidFill>
                  <a:srgbClr val="7030A0"/>
                </a:solidFill>
              </a:rPr>
              <a:t>S</a:t>
            </a:r>
            <a:r>
              <a:rPr lang="en-CN" dirty="0">
                <a:solidFill>
                  <a:srgbClr val="7030A0"/>
                </a:solidFill>
              </a:rPr>
              <a:t>tep:4</a:t>
            </a:r>
          </a:p>
        </p:txBody>
      </p:sp>
      <p:cxnSp>
        <p:nvCxnSpPr>
          <p:cNvPr id="81" name="Straight Arrow Connector 80">
            <a:extLst>
              <a:ext uri="{FF2B5EF4-FFF2-40B4-BE49-F238E27FC236}">
                <a16:creationId xmlns:a16="http://schemas.microsoft.com/office/drawing/2014/main" id="{A7987D14-71EC-D4C4-14D7-059AF3AA425A}"/>
              </a:ext>
            </a:extLst>
          </p:cNvPr>
          <p:cNvCxnSpPr>
            <a:cxnSpLocks/>
            <a:stCxn id="3" idx="2"/>
          </p:cNvCxnSpPr>
          <p:nvPr/>
        </p:nvCxnSpPr>
        <p:spPr>
          <a:xfrm flipH="1">
            <a:off x="1361419" y="3330660"/>
            <a:ext cx="1008714" cy="1030293"/>
          </a:xfrm>
          <a:prstGeom prst="straightConnector1">
            <a:avLst/>
          </a:prstGeom>
          <a:ln w="28575">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D96DB05-7C7B-0035-D2DD-695B48ACC052}"/>
              </a:ext>
            </a:extLst>
          </p:cNvPr>
          <p:cNvCxnSpPr>
            <a:cxnSpLocks/>
          </p:cNvCxnSpPr>
          <p:nvPr/>
        </p:nvCxnSpPr>
        <p:spPr>
          <a:xfrm>
            <a:off x="1394779" y="4351020"/>
            <a:ext cx="995618" cy="176438"/>
          </a:xfrm>
          <a:prstGeom prst="straightConnector1">
            <a:avLst/>
          </a:prstGeom>
          <a:ln w="28575">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44B6879-7A4D-B5A4-0737-45F89B0353D6}"/>
              </a:ext>
            </a:extLst>
          </p:cNvPr>
          <p:cNvSpPr txBox="1"/>
          <p:nvPr/>
        </p:nvSpPr>
        <p:spPr>
          <a:xfrm>
            <a:off x="6538654" y="1144315"/>
            <a:ext cx="5467417" cy="5632311"/>
          </a:xfrm>
          <a:prstGeom prst="rect">
            <a:avLst/>
          </a:prstGeom>
          <a:noFill/>
        </p:spPr>
        <p:txBody>
          <a:bodyPr wrap="square" rtlCol="0">
            <a:spAutoFit/>
          </a:bodyPr>
          <a:lstStyle/>
          <a:p>
            <a:r>
              <a:rPr lang="en-US" dirty="0"/>
              <a:t>F</a:t>
            </a:r>
            <a:r>
              <a:rPr lang="en-CN" dirty="0"/>
              <a:t>ollowing the key concept of DCGAN, a training strategy with 4 steps are designed.</a:t>
            </a:r>
          </a:p>
          <a:p>
            <a:endParaRPr lang="en-CN" dirty="0"/>
          </a:p>
          <a:p>
            <a:r>
              <a:rPr lang="en-CN" dirty="0">
                <a:solidFill>
                  <a:schemeClr val="accent1"/>
                </a:solidFill>
              </a:rPr>
              <a:t>Step. 1: use input images and corresponding blured images to train D with actual real/fake label. The D learns to distinguish blured samples. Update D weight.</a:t>
            </a:r>
          </a:p>
          <a:p>
            <a:endParaRPr lang="en-CN" dirty="0"/>
          </a:p>
          <a:p>
            <a:r>
              <a:rPr lang="en-CN" dirty="0">
                <a:solidFill>
                  <a:srgbClr val="C00000"/>
                </a:solidFill>
              </a:rPr>
              <a:t>Step 2: use G to generate reconstructed samples (G without gradient) and use the samples to train D with actual fake label (because they are generated). </a:t>
            </a:r>
            <a:r>
              <a:rPr lang="en-US" dirty="0">
                <a:solidFill>
                  <a:srgbClr val="C00000"/>
                </a:solidFill>
              </a:rPr>
              <a:t>U</a:t>
            </a:r>
            <a:r>
              <a:rPr lang="en-CN" dirty="0">
                <a:solidFill>
                  <a:srgbClr val="C00000"/>
                </a:solidFill>
              </a:rPr>
              <a:t>pdate D only.</a:t>
            </a:r>
          </a:p>
          <a:p>
            <a:endParaRPr lang="en-CN" dirty="0"/>
          </a:p>
          <a:p>
            <a:r>
              <a:rPr lang="en-CN" dirty="0">
                <a:solidFill>
                  <a:srgbClr val="00B050"/>
                </a:solidFill>
              </a:rPr>
              <a:t>Step 3: use G to generate reconstructed samples, and use D to identify them, with pseudo [Real] labels. Update G only, clear the gradient for D. </a:t>
            </a:r>
            <a:r>
              <a:rPr lang="en-US" dirty="0">
                <a:solidFill>
                  <a:srgbClr val="00B050"/>
                </a:solidFill>
              </a:rPr>
              <a:t>I</a:t>
            </a:r>
            <a:r>
              <a:rPr lang="en-CN" dirty="0">
                <a:solidFill>
                  <a:srgbClr val="00B050"/>
                </a:solidFill>
              </a:rPr>
              <a:t>n this case the G’s gradient is award by the pseudo loss (G’s correctness) from D, while D remain not updated.</a:t>
            </a:r>
          </a:p>
          <a:p>
            <a:endParaRPr lang="en-CN" dirty="0">
              <a:solidFill>
                <a:srgbClr val="7030A0"/>
              </a:solidFill>
            </a:endParaRPr>
          </a:p>
          <a:p>
            <a:r>
              <a:rPr lang="en-US" dirty="0">
                <a:solidFill>
                  <a:srgbClr val="7030A0"/>
                </a:solidFill>
              </a:rPr>
              <a:t>S</a:t>
            </a:r>
            <a:r>
              <a:rPr lang="en-CN" dirty="0">
                <a:solidFill>
                  <a:srgbClr val="7030A0"/>
                </a:solidFill>
              </a:rPr>
              <a:t>tep 4: use G to generate and use reconstraction loss to update G. Notice: the step 4 can be aggreated in step 3.</a:t>
            </a:r>
          </a:p>
        </p:txBody>
      </p:sp>
      <p:sp>
        <p:nvSpPr>
          <p:cNvPr id="89" name="TextBox 88">
            <a:extLst>
              <a:ext uri="{FF2B5EF4-FFF2-40B4-BE49-F238E27FC236}">
                <a16:creationId xmlns:a16="http://schemas.microsoft.com/office/drawing/2014/main" id="{2C03E6F1-7A33-2DB4-A779-20EFC7D9C3AD}"/>
              </a:ext>
            </a:extLst>
          </p:cNvPr>
          <p:cNvSpPr txBox="1"/>
          <p:nvPr/>
        </p:nvSpPr>
        <p:spPr>
          <a:xfrm>
            <a:off x="552201" y="6467780"/>
            <a:ext cx="4146776" cy="369332"/>
          </a:xfrm>
          <a:prstGeom prst="rect">
            <a:avLst/>
          </a:prstGeom>
          <a:noFill/>
        </p:spPr>
        <p:txBody>
          <a:bodyPr wrap="none" rtlCol="0">
            <a:spAutoFit/>
          </a:bodyPr>
          <a:lstStyle/>
          <a:p>
            <a:r>
              <a:rPr lang="en-US" dirty="0"/>
              <a:t>D</a:t>
            </a:r>
            <a:r>
              <a:rPr lang="en-CN" dirty="0"/>
              <a:t>ash lines means no gradient is recorded.</a:t>
            </a:r>
          </a:p>
        </p:txBody>
      </p:sp>
      <p:sp>
        <p:nvSpPr>
          <p:cNvPr id="98" name="TextBox 97">
            <a:extLst>
              <a:ext uri="{FF2B5EF4-FFF2-40B4-BE49-F238E27FC236}">
                <a16:creationId xmlns:a16="http://schemas.microsoft.com/office/drawing/2014/main" id="{DC8CE283-0662-1D47-2A86-7C16A2BE90ED}"/>
              </a:ext>
            </a:extLst>
          </p:cNvPr>
          <p:cNvSpPr txBox="1"/>
          <p:nvPr/>
        </p:nvSpPr>
        <p:spPr>
          <a:xfrm>
            <a:off x="89730" y="1568194"/>
            <a:ext cx="1491648" cy="1015663"/>
          </a:xfrm>
          <a:prstGeom prst="rect">
            <a:avLst/>
          </a:prstGeom>
          <a:noFill/>
        </p:spPr>
        <p:txBody>
          <a:bodyPr wrap="square" rtlCol="0">
            <a:spAutoFit/>
          </a:bodyPr>
          <a:lstStyle/>
          <a:p>
            <a:r>
              <a:rPr lang="en-CN" sz="2400" b="1" dirty="0"/>
              <a:t>Solution:1</a:t>
            </a:r>
          </a:p>
          <a:p>
            <a:r>
              <a:rPr lang="en-US" dirty="0">
                <a:solidFill>
                  <a:srgbClr val="FF0000"/>
                </a:solidFill>
              </a:rPr>
              <a:t>W</a:t>
            </a:r>
            <a:r>
              <a:rPr lang="en-CN" dirty="0">
                <a:solidFill>
                  <a:srgbClr val="FF0000"/>
                </a:solidFill>
              </a:rPr>
              <a:t>ith GAN </a:t>
            </a:r>
            <a:r>
              <a:rPr lang="en-US" dirty="0">
                <a:solidFill>
                  <a:srgbClr val="FF0000"/>
                </a:solidFill>
              </a:rPr>
              <a:t>adversarial</a:t>
            </a:r>
            <a:endParaRPr lang="en-CN" dirty="0">
              <a:solidFill>
                <a:srgbClr val="FF0000"/>
              </a:solidFill>
            </a:endParaRPr>
          </a:p>
        </p:txBody>
      </p:sp>
    </p:spTree>
    <p:extLst>
      <p:ext uri="{BB962C8B-B14F-4D97-AF65-F5344CB8AC3E}">
        <p14:creationId xmlns:p14="http://schemas.microsoft.com/office/powerpoint/2010/main" val="162645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0B3681A-D149-B55E-37A6-A5D785133378}"/>
              </a:ext>
            </a:extLst>
          </p:cNvPr>
          <p:cNvSpPr/>
          <p:nvPr/>
        </p:nvSpPr>
        <p:spPr>
          <a:xfrm>
            <a:off x="1607143" y="823391"/>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4" name="Picture 3" descr="A picture containing chart&#10;&#10;Description automatically generated">
            <a:extLst>
              <a:ext uri="{FF2B5EF4-FFF2-40B4-BE49-F238E27FC236}">
                <a16:creationId xmlns:a16="http://schemas.microsoft.com/office/drawing/2014/main" id="{3D8877DE-B8B0-79C5-C91C-D91601F8A06F}"/>
              </a:ext>
            </a:extLst>
          </p:cNvPr>
          <p:cNvPicPr>
            <a:picLocks noChangeAspect="1"/>
          </p:cNvPicPr>
          <p:nvPr/>
        </p:nvPicPr>
        <p:blipFill>
          <a:blip r:embed="rId2"/>
          <a:stretch>
            <a:fillRect/>
          </a:stretch>
        </p:blipFill>
        <p:spPr>
          <a:xfrm>
            <a:off x="1920702" y="1264020"/>
            <a:ext cx="1263951" cy="1190751"/>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5FB1802F-566F-F5F0-8983-67BB93B28ACB}"/>
              </a:ext>
            </a:extLst>
          </p:cNvPr>
          <p:cNvPicPr>
            <a:picLocks noChangeAspect="1"/>
          </p:cNvPicPr>
          <p:nvPr/>
        </p:nvPicPr>
        <p:blipFill>
          <a:blip r:embed="rId3"/>
          <a:stretch>
            <a:fillRect/>
          </a:stretch>
        </p:blipFill>
        <p:spPr>
          <a:xfrm>
            <a:off x="1784187" y="1057398"/>
            <a:ext cx="1263951" cy="1200592"/>
          </a:xfrm>
          <a:prstGeom prst="rect">
            <a:avLst/>
          </a:prstGeom>
        </p:spPr>
      </p:pic>
      <p:sp>
        <p:nvSpPr>
          <p:cNvPr id="6" name="TextBox 5">
            <a:extLst>
              <a:ext uri="{FF2B5EF4-FFF2-40B4-BE49-F238E27FC236}">
                <a16:creationId xmlns:a16="http://schemas.microsoft.com/office/drawing/2014/main" id="{6DC6CDBB-6408-A91C-08C8-878AF3906A73}"/>
              </a:ext>
            </a:extLst>
          </p:cNvPr>
          <p:cNvSpPr txBox="1"/>
          <p:nvPr/>
        </p:nvSpPr>
        <p:spPr>
          <a:xfrm>
            <a:off x="1893632" y="2485863"/>
            <a:ext cx="871521" cy="307777"/>
          </a:xfrm>
          <a:prstGeom prst="rect">
            <a:avLst/>
          </a:prstGeom>
          <a:noFill/>
        </p:spPr>
        <p:txBody>
          <a:bodyPr wrap="none" rtlCol="0">
            <a:spAutoFit/>
          </a:bodyPr>
          <a:lstStyle/>
          <a:p>
            <a:r>
              <a:rPr lang="en-US" sz="1400" dirty="0"/>
              <a:t>B,1,28,28</a:t>
            </a:r>
            <a:endParaRPr lang="en-CN" sz="1400" dirty="0"/>
          </a:p>
        </p:txBody>
      </p:sp>
      <p:pic>
        <p:nvPicPr>
          <p:cNvPr id="7" name="Picture 6" descr="A picture containing text, clipart&#10;&#10;Description automatically generated">
            <a:extLst>
              <a:ext uri="{FF2B5EF4-FFF2-40B4-BE49-F238E27FC236}">
                <a16:creationId xmlns:a16="http://schemas.microsoft.com/office/drawing/2014/main" id="{833F34C7-372A-66AD-90D8-CA4FB3CC7624}"/>
              </a:ext>
            </a:extLst>
          </p:cNvPr>
          <p:cNvPicPr>
            <a:picLocks noChangeAspect="1"/>
          </p:cNvPicPr>
          <p:nvPr/>
        </p:nvPicPr>
        <p:blipFill>
          <a:blip r:embed="rId4"/>
          <a:stretch>
            <a:fillRect/>
          </a:stretch>
        </p:blipFill>
        <p:spPr>
          <a:xfrm>
            <a:off x="1672461" y="900715"/>
            <a:ext cx="1263951" cy="1171069"/>
          </a:xfrm>
          <a:prstGeom prst="rect">
            <a:avLst/>
          </a:prstGeom>
        </p:spPr>
      </p:pic>
      <p:sp>
        <p:nvSpPr>
          <p:cNvPr id="8" name="TextBox 7">
            <a:extLst>
              <a:ext uri="{FF2B5EF4-FFF2-40B4-BE49-F238E27FC236}">
                <a16:creationId xmlns:a16="http://schemas.microsoft.com/office/drawing/2014/main" id="{4DABEE1C-D507-C430-DEE5-6A0A87316B3A}"/>
              </a:ext>
            </a:extLst>
          </p:cNvPr>
          <p:cNvSpPr txBox="1"/>
          <p:nvPr/>
        </p:nvSpPr>
        <p:spPr>
          <a:xfrm>
            <a:off x="1779709" y="555100"/>
            <a:ext cx="1210588" cy="307777"/>
          </a:xfrm>
          <a:prstGeom prst="rect">
            <a:avLst/>
          </a:prstGeom>
          <a:noFill/>
        </p:spPr>
        <p:txBody>
          <a:bodyPr wrap="none" rtlCol="0">
            <a:spAutoFit/>
          </a:bodyPr>
          <a:lstStyle/>
          <a:p>
            <a:r>
              <a:rPr lang="en-US" sz="1400" dirty="0"/>
              <a:t>Input samples</a:t>
            </a:r>
            <a:endParaRPr lang="en-CN" sz="1400" dirty="0"/>
          </a:p>
        </p:txBody>
      </p:sp>
      <p:sp>
        <p:nvSpPr>
          <p:cNvPr id="9" name="Rounded Rectangle 8">
            <a:extLst>
              <a:ext uri="{FF2B5EF4-FFF2-40B4-BE49-F238E27FC236}">
                <a16:creationId xmlns:a16="http://schemas.microsoft.com/office/drawing/2014/main" id="{39048C4D-2766-33F3-EF52-D630316FAD15}"/>
              </a:ext>
            </a:extLst>
          </p:cNvPr>
          <p:cNvSpPr/>
          <p:nvPr/>
        </p:nvSpPr>
        <p:spPr>
          <a:xfrm>
            <a:off x="2176235" y="4027777"/>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10" name="Picture 9" descr="Chart&#10;&#10;Description automatically generated">
            <a:extLst>
              <a:ext uri="{FF2B5EF4-FFF2-40B4-BE49-F238E27FC236}">
                <a16:creationId xmlns:a16="http://schemas.microsoft.com/office/drawing/2014/main" id="{33457C86-8F40-BE8E-7A4E-13F052BF2E7F}"/>
              </a:ext>
            </a:extLst>
          </p:cNvPr>
          <p:cNvPicPr>
            <a:picLocks noChangeAspect="1"/>
          </p:cNvPicPr>
          <p:nvPr/>
        </p:nvPicPr>
        <p:blipFill>
          <a:blip r:embed="rId5"/>
          <a:stretch>
            <a:fillRect/>
          </a:stretch>
        </p:blipFill>
        <p:spPr>
          <a:xfrm>
            <a:off x="2460841" y="4567983"/>
            <a:ext cx="1253148" cy="1151388"/>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B7AC7716-C88E-68B2-24A3-86EA52C0EAA9}"/>
              </a:ext>
            </a:extLst>
          </p:cNvPr>
          <p:cNvPicPr>
            <a:picLocks noChangeAspect="1"/>
          </p:cNvPicPr>
          <p:nvPr/>
        </p:nvPicPr>
        <p:blipFill>
          <a:blip r:embed="rId6"/>
          <a:stretch>
            <a:fillRect/>
          </a:stretch>
        </p:blipFill>
        <p:spPr>
          <a:xfrm>
            <a:off x="2324229" y="4413737"/>
            <a:ext cx="1274754" cy="1180910"/>
          </a:xfrm>
          <a:prstGeom prst="rect">
            <a:avLst/>
          </a:prstGeom>
        </p:spPr>
      </p:pic>
      <p:pic>
        <p:nvPicPr>
          <p:cNvPr id="12" name="Picture 11" descr="A picture containing text, clipart, screenshot&#10;&#10;Description automatically generated">
            <a:extLst>
              <a:ext uri="{FF2B5EF4-FFF2-40B4-BE49-F238E27FC236}">
                <a16:creationId xmlns:a16="http://schemas.microsoft.com/office/drawing/2014/main" id="{CFA30000-10F7-137F-0004-00B21BFED554}"/>
              </a:ext>
            </a:extLst>
          </p:cNvPr>
          <p:cNvPicPr>
            <a:picLocks noChangeAspect="1"/>
          </p:cNvPicPr>
          <p:nvPr/>
        </p:nvPicPr>
        <p:blipFill>
          <a:blip r:embed="rId7"/>
          <a:stretch>
            <a:fillRect/>
          </a:stretch>
        </p:blipFill>
        <p:spPr>
          <a:xfrm>
            <a:off x="2210525" y="4279565"/>
            <a:ext cx="1274754" cy="1161228"/>
          </a:xfrm>
          <a:prstGeom prst="rect">
            <a:avLst/>
          </a:prstGeom>
        </p:spPr>
      </p:pic>
      <p:sp>
        <p:nvSpPr>
          <p:cNvPr id="13" name="TextBox 12">
            <a:extLst>
              <a:ext uri="{FF2B5EF4-FFF2-40B4-BE49-F238E27FC236}">
                <a16:creationId xmlns:a16="http://schemas.microsoft.com/office/drawing/2014/main" id="{16BB22FE-0382-AFD5-7C94-E03FAF9918CA}"/>
              </a:ext>
            </a:extLst>
          </p:cNvPr>
          <p:cNvSpPr txBox="1"/>
          <p:nvPr/>
        </p:nvSpPr>
        <p:spPr>
          <a:xfrm>
            <a:off x="2508959" y="5738084"/>
            <a:ext cx="871521" cy="307777"/>
          </a:xfrm>
          <a:prstGeom prst="rect">
            <a:avLst/>
          </a:prstGeom>
          <a:noFill/>
        </p:spPr>
        <p:txBody>
          <a:bodyPr wrap="none" rtlCol="0">
            <a:spAutoFit/>
          </a:bodyPr>
          <a:lstStyle/>
          <a:p>
            <a:r>
              <a:rPr lang="en-US" sz="1400" dirty="0"/>
              <a:t>B,1,28,28</a:t>
            </a:r>
            <a:endParaRPr lang="en-CN" sz="1400" dirty="0"/>
          </a:p>
        </p:txBody>
      </p:sp>
      <p:sp>
        <p:nvSpPr>
          <p:cNvPr id="14" name="TextBox 13">
            <a:extLst>
              <a:ext uri="{FF2B5EF4-FFF2-40B4-BE49-F238E27FC236}">
                <a16:creationId xmlns:a16="http://schemas.microsoft.com/office/drawing/2014/main" id="{11694F6A-2589-8F44-67C2-864AAAE5B017}"/>
              </a:ext>
            </a:extLst>
          </p:cNvPr>
          <p:cNvSpPr txBox="1"/>
          <p:nvPr/>
        </p:nvSpPr>
        <p:spPr>
          <a:xfrm>
            <a:off x="2216636" y="3639459"/>
            <a:ext cx="1873718" cy="307777"/>
          </a:xfrm>
          <a:prstGeom prst="rect">
            <a:avLst/>
          </a:prstGeom>
          <a:noFill/>
        </p:spPr>
        <p:txBody>
          <a:bodyPr wrap="none" rtlCol="0">
            <a:spAutoFit/>
          </a:bodyPr>
          <a:lstStyle/>
          <a:p>
            <a:r>
              <a:rPr lang="en-US" sz="1400" dirty="0"/>
              <a:t>Reconstructed samples</a:t>
            </a:r>
            <a:endParaRPr lang="en-CN" sz="1400" dirty="0"/>
          </a:p>
        </p:txBody>
      </p:sp>
      <p:sp>
        <p:nvSpPr>
          <p:cNvPr id="19" name="Rounded Rectangle 18">
            <a:extLst>
              <a:ext uri="{FF2B5EF4-FFF2-40B4-BE49-F238E27FC236}">
                <a16:creationId xmlns:a16="http://schemas.microsoft.com/office/drawing/2014/main" id="{180091BE-9A41-8E79-1D46-A5E330E8F012}"/>
              </a:ext>
            </a:extLst>
          </p:cNvPr>
          <p:cNvSpPr/>
          <p:nvPr/>
        </p:nvSpPr>
        <p:spPr>
          <a:xfrm>
            <a:off x="3964845" y="848320"/>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20" name="Picture 19" descr="Chart&#10;&#10;Description automatically generated">
            <a:extLst>
              <a:ext uri="{FF2B5EF4-FFF2-40B4-BE49-F238E27FC236}">
                <a16:creationId xmlns:a16="http://schemas.microsoft.com/office/drawing/2014/main" id="{67A8D213-0606-64B9-F235-90411D1837AE}"/>
              </a:ext>
            </a:extLst>
          </p:cNvPr>
          <p:cNvPicPr>
            <a:picLocks noChangeAspect="1"/>
          </p:cNvPicPr>
          <p:nvPr/>
        </p:nvPicPr>
        <p:blipFill>
          <a:blip r:embed="rId5"/>
          <a:stretch>
            <a:fillRect/>
          </a:stretch>
        </p:blipFill>
        <p:spPr>
          <a:xfrm>
            <a:off x="4289207" y="1418343"/>
            <a:ext cx="1253148" cy="1151388"/>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6E5010D-84AD-94FA-B2C2-F73728858524}"/>
              </a:ext>
            </a:extLst>
          </p:cNvPr>
          <p:cNvPicPr>
            <a:picLocks noChangeAspect="1"/>
          </p:cNvPicPr>
          <p:nvPr/>
        </p:nvPicPr>
        <p:blipFill>
          <a:blip r:embed="rId6"/>
          <a:stretch>
            <a:fillRect/>
          </a:stretch>
        </p:blipFill>
        <p:spPr>
          <a:xfrm>
            <a:off x="4112839" y="1234280"/>
            <a:ext cx="1274754" cy="1180910"/>
          </a:xfrm>
          <a:prstGeom prst="rect">
            <a:avLst/>
          </a:prstGeom>
        </p:spPr>
      </p:pic>
      <p:sp>
        <p:nvSpPr>
          <p:cNvPr id="23" name="TextBox 22">
            <a:extLst>
              <a:ext uri="{FF2B5EF4-FFF2-40B4-BE49-F238E27FC236}">
                <a16:creationId xmlns:a16="http://schemas.microsoft.com/office/drawing/2014/main" id="{8A40960A-7EFE-C0E5-6537-C61205375264}"/>
              </a:ext>
            </a:extLst>
          </p:cNvPr>
          <p:cNvSpPr txBox="1"/>
          <p:nvPr/>
        </p:nvSpPr>
        <p:spPr>
          <a:xfrm>
            <a:off x="4297569" y="2558627"/>
            <a:ext cx="871521" cy="307777"/>
          </a:xfrm>
          <a:prstGeom prst="rect">
            <a:avLst/>
          </a:prstGeom>
          <a:noFill/>
        </p:spPr>
        <p:txBody>
          <a:bodyPr wrap="none" rtlCol="0">
            <a:spAutoFit/>
          </a:bodyPr>
          <a:lstStyle/>
          <a:p>
            <a:r>
              <a:rPr lang="en-US" sz="1400" dirty="0"/>
              <a:t>B,1,28,28</a:t>
            </a:r>
            <a:endParaRPr lang="en-CN" sz="1400" dirty="0"/>
          </a:p>
        </p:txBody>
      </p:sp>
      <p:sp>
        <p:nvSpPr>
          <p:cNvPr id="24" name="TextBox 23">
            <a:extLst>
              <a:ext uri="{FF2B5EF4-FFF2-40B4-BE49-F238E27FC236}">
                <a16:creationId xmlns:a16="http://schemas.microsoft.com/office/drawing/2014/main" id="{17F51DB2-9E69-7E45-41D1-262B1844C297}"/>
              </a:ext>
            </a:extLst>
          </p:cNvPr>
          <p:cNvSpPr txBox="1"/>
          <p:nvPr/>
        </p:nvSpPr>
        <p:spPr>
          <a:xfrm>
            <a:off x="4088902" y="537606"/>
            <a:ext cx="1299587" cy="307777"/>
          </a:xfrm>
          <a:prstGeom prst="rect">
            <a:avLst/>
          </a:prstGeom>
          <a:noFill/>
        </p:spPr>
        <p:txBody>
          <a:bodyPr wrap="none" rtlCol="0">
            <a:spAutoFit/>
          </a:bodyPr>
          <a:lstStyle/>
          <a:p>
            <a:r>
              <a:rPr lang="en-US" sz="1400" dirty="0" err="1"/>
              <a:t>Blured</a:t>
            </a:r>
            <a:r>
              <a:rPr lang="en-US" sz="1400" dirty="0"/>
              <a:t> samples</a:t>
            </a:r>
            <a:endParaRPr lang="en-CN" sz="1400" dirty="0"/>
          </a:p>
        </p:txBody>
      </p:sp>
      <p:pic>
        <p:nvPicPr>
          <p:cNvPr id="18" name="Picture 17">
            <a:extLst>
              <a:ext uri="{FF2B5EF4-FFF2-40B4-BE49-F238E27FC236}">
                <a16:creationId xmlns:a16="http://schemas.microsoft.com/office/drawing/2014/main" id="{C6C79026-F835-0690-1CAE-51E256964474}"/>
              </a:ext>
            </a:extLst>
          </p:cNvPr>
          <p:cNvPicPr>
            <a:picLocks noChangeAspect="1"/>
          </p:cNvPicPr>
          <p:nvPr/>
        </p:nvPicPr>
        <p:blipFill rotWithShape="1">
          <a:blip r:embed="rId8"/>
          <a:srcRect l="32192" t="56697" r="50000" b="15848"/>
          <a:stretch/>
        </p:blipFill>
        <p:spPr>
          <a:xfrm>
            <a:off x="4088902" y="1065320"/>
            <a:ext cx="1160475" cy="1192799"/>
          </a:xfrm>
          <a:prstGeom prst="rect">
            <a:avLst/>
          </a:prstGeom>
        </p:spPr>
      </p:pic>
      <p:sp>
        <p:nvSpPr>
          <p:cNvPr id="25" name="Rounded Rectangle 24">
            <a:extLst>
              <a:ext uri="{FF2B5EF4-FFF2-40B4-BE49-F238E27FC236}">
                <a16:creationId xmlns:a16="http://schemas.microsoft.com/office/drawing/2014/main" id="{254B3B11-D1B5-68A1-3248-FA099BCA5CFA}"/>
              </a:ext>
            </a:extLst>
          </p:cNvPr>
          <p:cNvSpPr/>
          <p:nvPr/>
        </p:nvSpPr>
        <p:spPr>
          <a:xfrm>
            <a:off x="115494" y="3412656"/>
            <a:ext cx="1299587" cy="122086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Generator</a:t>
            </a:r>
          </a:p>
          <a:p>
            <a:pPr algn="ctr"/>
            <a:r>
              <a:rPr lang="en-US" dirty="0">
                <a:solidFill>
                  <a:schemeClr val="tx1"/>
                </a:solidFill>
              </a:rPr>
              <a:t>(A</a:t>
            </a:r>
            <a:r>
              <a:rPr lang="en-CN" dirty="0">
                <a:solidFill>
                  <a:schemeClr val="tx1"/>
                </a:solidFill>
              </a:rPr>
              <a:t>utoencoder)</a:t>
            </a:r>
          </a:p>
        </p:txBody>
      </p:sp>
      <p:sp>
        <p:nvSpPr>
          <p:cNvPr id="26" name="Rounded Rectangle 25">
            <a:extLst>
              <a:ext uri="{FF2B5EF4-FFF2-40B4-BE49-F238E27FC236}">
                <a16:creationId xmlns:a16="http://schemas.microsoft.com/office/drawing/2014/main" id="{1B508279-4F09-36D0-2CCE-E44F2C3FAAC9}"/>
              </a:ext>
            </a:extLst>
          </p:cNvPr>
          <p:cNvSpPr/>
          <p:nvPr/>
        </p:nvSpPr>
        <p:spPr>
          <a:xfrm>
            <a:off x="4915781" y="3664444"/>
            <a:ext cx="1577510" cy="12208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a:t>
            </a:r>
            <a:endParaRPr lang="en-CN" dirty="0">
              <a:solidFill>
                <a:schemeClr val="tx1"/>
              </a:solidFill>
            </a:endParaRPr>
          </a:p>
        </p:txBody>
      </p:sp>
      <p:cxnSp>
        <p:nvCxnSpPr>
          <p:cNvPr id="29" name="Straight Arrow Connector 28">
            <a:extLst>
              <a:ext uri="{FF2B5EF4-FFF2-40B4-BE49-F238E27FC236}">
                <a16:creationId xmlns:a16="http://schemas.microsoft.com/office/drawing/2014/main" id="{A83C3643-4213-6B08-CAD0-18496D396A1F}"/>
              </a:ext>
            </a:extLst>
          </p:cNvPr>
          <p:cNvCxnSpPr>
            <a:cxnSpLocks/>
            <a:stCxn id="3" idx="2"/>
            <a:endCxn id="26" idx="0"/>
          </p:cNvCxnSpPr>
          <p:nvPr/>
        </p:nvCxnSpPr>
        <p:spPr>
          <a:xfrm>
            <a:off x="2395898" y="2817704"/>
            <a:ext cx="3308638" cy="846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526589-A254-D567-738B-85B1E55ADC6E}"/>
              </a:ext>
            </a:extLst>
          </p:cNvPr>
          <p:cNvCxnSpPr>
            <a:cxnSpLocks/>
            <a:stCxn id="23" idx="2"/>
            <a:endCxn id="26" idx="0"/>
          </p:cNvCxnSpPr>
          <p:nvPr/>
        </p:nvCxnSpPr>
        <p:spPr>
          <a:xfrm>
            <a:off x="4733330" y="2866404"/>
            <a:ext cx="971206" cy="798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9915B67-A30B-817B-C314-CA08A2C5E9E2}"/>
              </a:ext>
            </a:extLst>
          </p:cNvPr>
          <p:cNvCxnSpPr>
            <a:cxnSpLocks/>
            <a:stCxn id="4" idx="3"/>
            <a:endCxn id="19" idx="1"/>
          </p:cNvCxnSpPr>
          <p:nvPr/>
        </p:nvCxnSpPr>
        <p:spPr>
          <a:xfrm flipV="1">
            <a:off x="3184653" y="1845477"/>
            <a:ext cx="780192" cy="13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7C470D1-475D-9578-7B41-CC81033A8E43}"/>
              </a:ext>
            </a:extLst>
          </p:cNvPr>
          <p:cNvSpPr txBox="1"/>
          <p:nvPr/>
        </p:nvSpPr>
        <p:spPr>
          <a:xfrm>
            <a:off x="3194044" y="2647311"/>
            <a:ext cx="781689" cy="369332"/>
          </a:xfrm>
          <a:prstGeom prst="rect">
            <a:avLst/>
          </a:prstGeom>
          <a:noFill/>
        </p:spPr>
        <p:txBody>
          <a:bodyPr wrap="none" rtlCol="0">
            <a:spAutoFit/>
          </a:bodyPr>
          <a:lstStyle/>
          <a:p>
            <a:r>
              <a:rPr lang="en-US" dirty="0">
                <a:solidFill>
                  <a:schemeClr val="accent1"/>
                </a:solidFill>
              </a:rPr>
              <a:t>S</a:t>
            </a:r>
            <a:r>
              <a:rPr lang="en-CN" dirty="0">
                <a:solidFill>
                  <a:schemeClr val="accent1"/>
                </a:solidFill>
              </a:rPr>
              <a:t>tep:1</a:t>
            </a:r>
          </a:p>
        </p:txBody>
      </p:sp>
      <p:sp>
        <p:nvSpPr>
          <p:cNvPr id="62" name="TextBox 61">
            <a:extLst>
              <a:ext uri="{FF2B5EF4-FFF2-40B4-BE49-F238E27FC236}">
                <a16:creationId xmlns:a16="http://schemas.microsoft.com/office/drawing/2014/main" id="{217E88E1-A967-472E-6F4C-929CE2890B92}"/>
              </a:ext>
            </a:extLst>
          </p:cNvPr>
          <p:cNvSpPr txBox="1"/>
          <p:nvPr/>
        </p:nvSpPr>
        <p:spPr>
          <a:xfrm>
            <a:off x="3368188" y="3221444"/>
            <a:ext cx="1148263" cy="369332"/>
          </a:xfrm>
          <a:prstGeom prst="rect">
            <a:avLst/>
          </a:prstGeom>
          <a:noFill/>
        </p:spPr>
        <p:txBody>
          <a:bodyPr wrap="none" rtlCol="0">
            <a:spAutoFit/>
          </a:bodyPr>
          <a:lstStyle/>
          <a:p>
            <a:r>
              <a:rPr lang="en-US" dirty="0"/>
              <a:t>Mark</a:t>
            </a:r>
            <a:r>
              <a:rPr lang="en-CN" dirty="0"/>
              <a:t>: real</a:t>
            </a:r>
          </a:p>
        </p:txBody>
      </p:sp>
      <p:sp>
        <p:nvSpPr>
          <p:cNvPr id="63" name="TextBox 62">
            <a:extLst>
              <a:ext uri="{FF2B5EF4-FFF2-40B4-BE49-F238E27FC236}">
                <a16:creationId xmlns:a16="http://schemas.microsoft.com/office/drawing/2014/main" id="{81821550-B7F6-5C24-C679-AED96A2E8A1A}"/>
              </a:ext>
            </a:extLst>
          </p:cNvPr>
          <p:cNvSpPr txBox="1"/>
          <p:nvPr/>
        </p:nvSpPr>
        <p:spPr>
          <a:xfrm>
            <a:off x="5162182" y="2963182"/>
            <a:ext cx="1181029" cy="369332"/>
          </a:xfrm>
          <a:prstGeom prst="rect">
            <a:avLst/>
          </a:prstGeom>
          <a:noFill/>
        </p:spPr>
        <p:txBody>
          <a:bodyPr wrap="none" rtlCol="0">
            <a:spAutoFit/>
          </a:bodyPr>
          <a:lstStyle/>
          <a:p>
            <a:r>
              <a:rPr lang="en-US" dirty="0"/>
              <a:t>Mark</a:t>
            </a:r>
            <a:r>
              <a:rPr lang="en-CN" dirty="0"/>
              <a:t>: fake</a:t>
            </a:r>
          </a:p>
        </p:txBody>
      </p:sp>
      <p:cxnSp>
        <p:nvCxnSpPr>
          <p:cNvPr id="65" name="Straight Arrow Connector 64">
            <a:extLst>
              <a:ext uri="{FF2B5EF4-FFF2-40B4-BE49-F238E27FC236}">
                <a16:creationId xmlns:a16="http://schemas.microsoft.com/office/drawing/2014/main" id="{D21B5289-5B55-911A-01B4-3F0738A942C1}"/>
              </a:ext>
            </a:extLst>
          </p:cNvPr>
          <p:cNvCxnSpPr>
            <a:cxnSpLocks/>
            <a:stCxn id="3" idx="2"/>
          </p:cNvCxnSpPr>
          <p:nvPr/>
        </p:nvCxnSpPr>
        <p:spPr>
          <a:xfrm flipH="1">
            <a:off x="1392905" y="2817704"/>
            <a:ext cx="1002993" cy="712434"/>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CE18B8-893B-F4F1-DB98-35347B183D39}"/>
              </a:ext>
            </a:extLst>
          </p:cNvPr>
          <p:cNvCxnSpPr>
            <a:cxnSpLocks/>
            <a:stCxn id="25" idx="3"/>
            <a:endCxn id="12" idx="1"/>
          </p:cNvCxnSpPr>
          <p:nvPr/>
        </p:nvCxnSpPr>
        <p:spPr>
          <a:xfrm>
            <a:off x="1415081" y="4023087"/>
            <a:ext cx="795444" cy="837092"/>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D34BAC5-E256-8FBA-6417-EB9EB8EE4941}"/>
              </a:ext>
            </a:extLst>
          </p:cNvPr>
          <p:cNvCxnSpPr>
            <a:cxnSpLocks/>
            <a:endCxn id="26" idx="1"/>
          </p:cNvCxnSpPr>
          <p:nvPr/>
        </p:nvCxnSpPr>
        <p:spPr>
          <a:xfrm flipV="1">
            <a:off x="3767518" y="4274875"/>
            <a:ext cx="1148263" cy="582449"/>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DEABD0E-F739-BF49-4D26-770A970C1F23}"/>
              </a:ext>
            </a:extLst>
          </p:cNvPr>
          <p:cNvSpPr txBox="1"/>
          <p:nvPr/>
        </p:nvSpPr>
        <p:spPr>
          <a:xfrm>
            <a:off x="1464400" y="3932645"/>
            <a:ext cx="781689" cy="369332"/>
          </a:xfrm>
          <a:prstGeom prst="rect">
            <a:avLst/>
          </a:prstGeom>
          <a:noFill/>
        </p:spPr>
        <p:txBody>
          <a:bodyPr wrap="none" rtlCol="0">
            <a:spAutoFit/>
          </a:bodyPr>
          <a:lstStyle/>
          <a:p>
            <a:r>
              <a:rPr lang="en-US" dirty="0">
                <a:solidFill>
                  <a:schemeClr val="accent6"/>
                </a:solidFill>
              </a:rPr>
              <a:t>S</a:t>
            </a:r>
            <a:r>
              <a:rPr lang="en-CN" dirty="0">
                <a:solidFill>
                  <a:schemeClr val="accent6"/>
                </a:solidFill>
              </a:rPr>
              <a:t>tep:2</a:t>
            </a:r>
          </a:p>
        </p:txBody>
      </p:sp>
      <p:sp>
        <p:nvSpPr>
          <p:cNvPr id="79" name="TextBox 78">
            <a:extLst>
              <a:ext uri="{FF2B5EF4-FFF2-40B4-BE49-F238E27FC236}">
                <a16:creationId xmlns:a16="http://schemas.microsoft.com/office/drawing/2014/main" id="{224A2EE9-1D5B-46FB-8CE3-B2CF43D4D892}"/>
              </a:ext>
            </a:extLst>
          </p:cNvPr>
          <p:cNvSpPr txBox="1"/>
          <p:nvPr/>
        </p:nvSpPr>
        <p:spPr>
          <a:xfrm>
            <a:off x="3760631" y="3922134"/>
            <a:ext cx="1148263" cy="646331"/>
          </a:xfrm>
          <a:prstGeom prst="rect">
            <a:avLst/>
          </a:prstGeom>
          <a:noFill/>
        </p:spPr>
        <p:txBody>
          <a:bodyPr wrap="none" rtlCol="0">
            <a:spAutoFit/>
          </a:bodyPr>
          <a:lstStyle/>
          <a:p>
            <a:r>
              <a:rPr lang="en-US" dirty="0"/>
              <a:t>Mark</a:t>
            </a:r>
            <a:r>
              <a:rPr lang="en-CN" dirty="0"/>
              <a:t>: real</a:t>
            </a:r>
          </a:p>
          <a:p>
            <a:r>
              <a:rPr lang="en-CN" dirty="0"/>
              <a:t>(pseudo)</a:t>
            </a:r>
          </a:p>
        </p:txBody>
      </p:sp>
      <p:sp>
        <p:nvSpPr>
          <p:cNvPr id="80" name="TextBox 79">
            <a:extLst>
              <a:ext uri="{FF2B5EF4-FFF2-40B4-BE49-F238E27FC236}">
                <a16:creationId xmlns:a16="http://schemas.microsoft.com/office/drawing/2014/main" id="{8C6FA8D5-7D1C-3431-B5DB-9C321216861B}"/>
              </a:ext>
            </a:extLst>
          </p:cNvPr>
          <p:cNvSpPr txBox="1"/>
          <p:nvPr/>
        </p:nvSpPr>
        <p:spPr>
          <a:xfrm>
            <a:off x="1770988" y="3414659"/>
            <a:ext cx="781689" cy="369332"/>
          </a:xfrm>
          <a:prstGeom prst="rect">
            <a:avLst/>
          </a:prstGeom>
          <a:noFill/>
        </p:spPr>
        <p:txBody>
          <a:bodyPr wrap="none" rtlCol="0">
            <a:spAutoFit/>
          </a:bodyPr>
          <a:lstStyle/>
          <a:p>
            <a:r>
              <a:rPr lang="en-US" dirty="0">
                <a:solidFill>
                  <a:srgbClr val="7030A0"/>
                </a:solidFill>
              </a:rPr>
              <a:t>S</a:t>
            </a:r>
            <a:r>
              <a:rPr lang="en-CN" dirty="0">
                <a:solidFill>
                  <a:srgbClr val="7030A0"/>
                </a:solidFill>
              </a:rPr>
              <a:t>tep:3</a:t>
            </a:r>
          </a:p>
        </p:txBody>
      </p:sp>
      <p:cxnSp>
        <p:nvCxnSpPr>
          <p:cNvPr id="81" name="Straight Arrow Connector 80">
            <a:extLst>
              <a:ext uri="{FF2B5EF4-FFF2-40B4-BE49-F238E27FC236}">
                <a16:creationId xmlns:a16="http://schemas.microsoft.com/office/drawing/2014/main" id="{A7987D14-71EC-D4C4-14D7-059AF3AA425A}"/>
              </a:ext>
            </a:extLst>
          </p:cNvPr>
          <p:cNvCxnSpPr>
            <a:cxnSpLocks/>
            <a:stCxn id="3" idx="2"/>
          </p:cNvCxnSpPr>
          <p:nvPr/>
        </p:nvCxnSpPr>
        <p:spPr>
          <a:xfrm flipH="1">
            <a:off x="1387184" y="2817704"/>
            <a:ext cx="1008714" cy="1030293"/>
          </a:xfrm>
          <a:prstGeom prst="straightConnector1">
            <a:avLst/>
          </a:prstGeom>
          <a:ln w="28575">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D96DB05-7C7B-0035-D2DD-695B48ACC052}"/>
              </a:ext>
            </a:extLst>
          </p:cNvPr>
          <p:cNvCxnSpPr>
            <a:cxnSpLocks/>
          </p:cNvCxnSpPr>
          <p:nvPr/>
        </p:nvCxnSpPr>
        <p:spPr>
          <a:xfrm>
            <a:off x="1420544" y="3838064"/>
            <a:ext cx="995618" cy="176438"/>
          </a:xfrm>
          <a:prstGeom prst="straightConnector1">
            <a:avLst/>
          </a:prstGeom>
          <a:ln w="28575">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44B6879-7A4D-B5A4-0737-45F89B0353D6}"/>
              </a:ext>
            </a:extLst>
          </p:cNvPr>
          <p:cNvSpPr txBox="1"/>
          <p:nvPr/>
        </p:nvSpPr>
        <p:spPr>
          <a:xfrm>
            <a:off x="6697105" y="531482"/>
            <a:ext cx="5379402" cy="4524315"/>
          </a:xfrm>
          <a:prstGeom prst="rect">
            <a:avLst/>
          </a:prstGeom>
          <a:noFill/>
        </p:spPr>
        <p:txBody>
          <a:bodyPr wrap="square" rtlCol="0">
            <a:spAutoFit/>
          </a:bodyPr>
          <a:lstStyle/>
          <a:p>
            <a:r>
              <a:rPr lang="en-US" dirty="0"/>
              <a:t>By simplifying the GAN adversarial process</a:t>
            </a:r>
            <a:r>
              <a:rPr lang="en-CN" dirty="0"/>
              <a:t>, a training strategy with 3 steps (corresponding to 1,3,4 in solution 1) are designed.</a:t>
            </a:r>
          </a:p>
          <a:p>
            <a:endParaRPr lang="en-CN" dirty="0"/>
          </a:p>
          <a:p>
            <a:r>
              <a:rPr lang="en-CN" dirty="0">
                <a:solidFill>
                  <a:schemeClr val="accent1"/>
                </a:solidFill>
              </a:rPr>
              <a:t>Step. 1: use input images and corresponding blured images to train D with actual real/fake label. The D learns to distinguish blured samples. Update D weight.</a:t>
            </a:r>
          </a:p>
          <a:p>
            <a:endParaRPr lang="en-CN" dirty="0"/>
          </a:p>
          <a:p>
            <a:r>
              <a:rPr lang="en-CN" dirty="0">
                <a:solidFill>
                  <a:srgbClr val="00B050"/>
                </a:solidFill>
              </a:rPr>
              <a:t>Step 2: use G to generate reconstructed samples, and use D to identify them, with pseudo [Real] labels. Update G only, clear the gradient for D. </a:t>
            </a:r>
            <a:r>
              <a:rPr lang="en-US" dirty="0">
                <a:solidFill>
                  <a:srgbClr val="00B050"/>
                </a:solidFill>
              </a:rPr>
              <a:t>I</a:t>
            </a:r>
            <a:r>
              <a:rPr lang="en-CN" dirty="0">
                <a:solidFill>
                  <a:srgbClr val="00B050"/>
                </a:solidFill>
              </a:rPr>
              <a:t>n this case the G’s gradient is award by the pseudo loss (G’s correctness) from D, while D remain not updated.</a:t>
            </a:r>
          </a:p>
          <a:p>
            <a:endParaRPr lang="en-CN" dirty="0">
              <a:solidFill>
                <a:srgbClr val="7030A0"/>
              </a:solidFill>
            </a:endParaRPr>
          </a:p>
          <a:p>
            <a:r>
              <a:rPr lang="en-US" dirty="0">
                <a:solidFill>
                  <a:srgbClr val="7030A0"/>
                </a:solidFill>
              </a:rPr>
              <a:t>S</a:t>
            </a:r>
            <a:r>
              <a:rPr lang="en-CN" dirty="0">
                <a:solidFill>
                  <a:srgbClr val="7030A0"/>
                </a:solidFill>
              </a:rPr>
              <a:t>tep 3: use G to generate and use reconstraction loss to update G. Notice: the step 3 can be aggreated in step 2.</a:t>
            </a:r>
          </a:p>
        </p:txBody>
      </p:sp>
      <p:sp>
        <p:nvSpPr>
          <p:cNvPr id="89" name="TextBox 88">
            <a:extLst>
              <a:ext uri="{FF2B5EF4-FFF2-40B4-BE49-F238E27FC236}">
                <a16:creationId xmlns:a16="http://schemas.microsoft.com/office/drawing/2014/main" id="{2C03E6F1-7A33-2DB4-A779-20EFC7D9C3AD}"/>
              </a:ext>
            </a:extLst>
          </p:cNvPr>
          <p:cNvSpPr txBox="1"/>
          <p:nvPr/>
        </p:nvSpPr>
        <p:spPr>
          <a:xfrm>
            <a:off x="577966" y="5954824"/>
            <a:ext cx="4146776" cy="369332"/>
          </a:xfrm>
          <a:prstGeom prst="rect">
            <a:avLst/>
          </a:prstGeom>
          <a:noFill/>
        </p:spPr>
        <p:txBody>
          <a:bodyPr wrap="none" rtlCol="0">
            <a:spAutoFit/>
          </a:bodyPr>
          <a:lstStyle/>
          <a:p>
            <a:r>
              <a:rPr lang="en-US" dirty="0"/>
              <a:t>D</a:t>
            </a:r>
            <a:r>
              <a:rPr lang="en-CN" dirty="0"/>
              <a:t>ash lines means no gradient is recorded.</a:t>
            </a:r>
          </a:p>
        </p:txBody>
      </p:sp>
      <p:sp>
        <p:nvSpPr>
          <p:cNvPr id="15" name="TextBox 14">
            <a:extLst>
              <a:ext uri="{FF2B5EF4-FFF2-40B4-BE49-F238E27FC236}">
                <a16:creationId xmlns:a16="http://schemas.microsoft.com/office/drawing/2014/main" id="{456DE515-70A7-09B5-CEF6-F72B1D98E6DA}"/>
              </a:ext>
            </a:extLst>
          </p:cNvPr>
          <p:cNvSpPr txBox="1"/>
          <p:nvPr/>
        </p:nvSpPr>
        <p:spPr>
          <a:xfrm>
            <a:off x="81044" y="1121413"/>
            <a:ext cx="1489510" cy="461665"/>
          </a:xfrm>
          <a:prstGeom prst="rect">
            <a:avLst/>
          </a:prstGeom>
          <a:noFill/>
        </p:spPr>
        <p:txBody>
          <a:bodyPr wrap="none" rtlCol="0">
            <a:spAutoFit/>
          </a:bodyPr>
          <a:lstStyle/>
          <a:p>
            <a:r>
              <a:rPr lang="en-CN" sz="2400" b="1" dirty="0"/>
              <a:t>Solution:2</a:t>
            </a:r>
          </a:p>
        </p:txBody>
      </p:sp>
    </p:spTree>
    <p:extLst>
      <p:ext uri="{BB962C8B-B14F-4D97-AF65-F5344CB8AC3E}">
        <p14:creationId xmlns:p14="http://schemas.microsoft.com/office/powerpoint/2010/main" val="268178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E815AD7B-5865-8488-B18C-1CD1F7A9B4C8}"/>
              </a:ext>
            </a:extLst>
          </p:cNvPr>
          <p:cNvSpPr txBox="1"/>
          <p:nvPr/>
        </p:nvSpPr>
        <p:spPr>
          <a:xfrm>
            <a:off x="1464856" y="567843"/>
            <a:ext cx="10479609" cy="3272808"/>
          </a:xfrm>
          <a:prstGeom prst="rect">
            <a:avLst/>
          </a:prstGeom>
          <a:noFill/>
          <a:ln w="28575">
            <a:solidFill>
              <a:schemeClr val="tx1"/>
            </a:solidFill>
            <a:prstDash val="dash"/>
          </a:ln>
        </p:spPr>
        <p:txBody>
          <a:bodyPr wrap="square" rtlCol="0">
            <a:spAutoFit/>
          </a:bodyPr>
          <a:lstStyle/>
          <a:p>
            <a:endParaRPr lang="en-CN" dirty="0"/>
          </a:p>
        </p:txBody>
      </p:sp>
      <p:sp>
        <p:nvSpPr>
          <p:cNvPr id="75" name="Right Arrow 74">
            <a:extLst>
              <a:ext uri="{FF2B5EF4-FFF2-40B4-BE49-F238E27FC236}">
                <a16:creationId xmlns:a16="http://schemas.microsoft.com/office/drawing/2014/main" id="{64EC40DD-9299-DD71-6943-71AEC64DAEE9}"/>
              </a:ext>
            </a:extLst>
          </p:cNvPr>
          <p:cNvSpPr/>
          <p:nvPr/>
        </p:nvSpPr>
        <p:spPr>
          <a:xfrm>
            <a:off x="6071386" y="4831015"/>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6" name="TextBox 5">
            <a:extLst>
              <a:ext uri="{FF2B5EF4-FFF2-40B4-BE49-F238E27FC236}">
                <a16:creationId xmlns:a16="http://schemas.microsoft.com/office/drawing/2014/main" id="{6590E9B9-346D-DDB8-C8B4-EEB58DCE72EF}"/>
              </a:ext>
            </a:extLst>
          </p:cNvPr>
          <p:cNvSpPr txBox="1"/>
          <p:nvPr/>
        </p:nvSpPr>
        <p:spPr>
          <a:xfrm>
            <a:off x="114501" y="144236"/>
            <a:ext cx="6098458" cy="461665"/>
          </a:xfrm>
          <a:prstGeom prst="rect">
            <a:avLst/>
          </a:prstGeom>
          <a:noFill/>
        </p:spPr>
        <p:txBody>
          <a:bodyPr wrap="square">
            <a:spAutoFit/>
          </a:bodyPr>
          <a:lstStyle/>
          <a:p>
            <a:r>
              <a:rPr lang="en-US" sz="2400" b="1" dirty="0"/>
              <a:t>Network structure:</a:t>
            </a:r>
            <a:endParaRPr lang="en-CN" sz="2400" b="1" dirty="0"/>
          </a:p>
        </p:txBody>
      </p:sp>
      <p:sp>
        <p:nvSpPr>
          <p:cNvPr id="2" name="Rounded Rectangle 1">
            <a:extLst>
              <a:ext uri="{FF2B5EF4-FFF2-40B4-BE49-F238E27FC236}">
                <a16:creationId xmlns:a16="http://schemas.microsoft.com/office/drawing/2014/main" id="{1F614B6B-90ED-6105-0E58-202D21806B94}"/>
              </a:ext>
            </a:extLst>
          </p:cNvPr>
          <p:cNvSpPr/>
          <p:nvPr/>
        </p:nvSpPr>
        <p:spPr>
          <a:xfrm>
            <a:off x="1659221" y="830947"/>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3" name="Rounded Rectangle 2">
            <a:extLst>
              <a:ext uri="{FF2B5EF4-FFF2-40B4-BE49-F238E27FC236}">
                <a16:creationId xmlns:a16="http://schemas.microsoft.com/office/drawing/2014/main" id="{2632507B-D375-C9B3-ACA9-BF67C74D0BFF}"/>
              </a:ext>
            </a:extLst>
          </p:cNvPr>
          <p:cNvSpPr/>
          <p:nvPr/>
        </p:nvSpPr>
        <p:spPr>
          <a:xfrm>
            <a:off x="9990489" y="785292"/>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4" name="Right Arrow 3">
            <a:extLst>
              <a:ext uri="{FF2B5EF4-FFF2-40B4-BE49-F238E27FC236}">
                <a16:creationId xmlns:a16="http://schemas.microsoft.com/office/drawing/2014/main" id="{7307C2D0-B2EF-6DC2-A893-EC3EF3076D2A}"/>
              </a:ext>
            </a:extLst>
          </p:cNvPr>
          <p:cNvSpPr/>
          <p:nvPr/>
        </p:nvSpPr>
        <p:spPr>
          <a:xfrm>
            <a:off x="6091667" y="1553921"/>
            <a:ext cx="1138686" cy="396506"/>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5" name="Picture 4" descr="A picture containing chart&#10;&#10;Description automatically generated">
            <a:extLst>
              <a:ext uri="{FF2B5EF4-FFF2-40B4-BE49-F238E27FC236}">
                <a16:creationId xmlns:a16="http://schemas.microsoft.com/office/drawing/2014/main" id="{85965D1F-1189-ADAA-0A27-EDBA46668888}"/>
              </a:ext>
            </a:extLst>
          </p:cNvPr>
          <p:cNvPicPr>
            <a:picLocks noChangeAspect="1"/>
          </p:cNvPicPr>
          <p:nvPr/>
        </p:nvPicPr>
        <p:blipFill>
          <a:blip r:embed="rId3"/>
          <a:stretch>
            <a:fillRect/>
          </a:stretch>
        </p:blipFill>
        <p:spPr>
          <a:xfrm>
            <a:off x="1972780" y="1271576"/>
            <a:ext cx="1263951" cy="1190751"/>
          </a:xfrm>
          <a:prstGeom prst="rect">
            <a:avLst/>
          </a:prstGeom>
        </p:spPr>
      </p:pic>
      <p:pic>
        <p:nvPicPr>
          <p:cNvPr id="7" name="Picture 6" descr="Chart&#10;&#10;Description automatically generated">
            <a:extLst>
              <a:ext uri="{FF2B5EF4-FFF2-40B4-BE49-F238E27FC236}">
                <a16:creationId xmlns:a16="http://schemas.microsoft.com/office/drawing/2014/main" id="{D040280B-3CAB-D7A3-1F17-16CD9D29C1DD}"/>
              </a:ext>
            </a:extLst>
          </p:cNvPr>
          <p:cNvPicPr>
            <a:picLocks noChangeAspect="1"/>
          </p:cNvPicPr>
          <p:nvPr/>
        </p:nvPicPr>
        <p:blipFill>
          <a:blip r:embed="rId4"/>
          <a:stretch>
            <a:fillRect/>
          </a:stretch>
        </p:blipFill>
        <p:spPr>
          <a:xfrm>
            <a:off x="10314851" y="1355315"/>
            <a:ext cx="1253148" cy="1151388"/>
          </a:xfrm>
          <a:prstGeom prst="rect">
            <a:avLst/>
          </a:prstGeom>
        </p:spPr>
      </p:pic>
      <p:sp>
        <p:nvSpPr>
          <p:cNvPr id="8" name="Rounded Rectangle 7">
            <a:extLst>
              <a:ext uri="{FF2B5EF4-FFF2-40B4-BE49-F238E27FC236}">
                <a16:creationId xmlns:a16="http://schemas.microsoft.com/office/drawing/2014/main" id="{B9D19D07-3883-7A20-74AB-4B93AB80493C}"/>
              </a:ext>
            </a:extLst>
          </p:cNvPr>
          <p:cNvSpPr/>
          <p:nvPr/>
        </p:nvSpPr>
        <p:spPr>
          <a:xfrm>
            <a:off x="3731940" y="632276"/>
            <a:ext cx="706293" cy="219298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9" name="Rounded Rectangle 8">
            <a:extLst>
              <a:ext uri="{FF2B5EF4-FFF2-40B4-BE49-F238E27FC236}">
                <a16:creationId xmlns:a16="http://schemas.microsoft.com/office/drawing/2014/main" id="{432A0D06-C378-DD07-AE68-D774003C2070}"/>
              </a:ext>
            </a:extLst>
          </p:cNvPr>
          <p:cNvSpPr/>
          <p:nvPr/>
        </p:nvSpPr>
        <p:spPr>
          <a:xfrm>
            <a:off x="4774773" y="868019"/>
            <a:ext cx="496192" cy="167656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0" name="Rounded Rectangle 9">
            <a:extLst>
              <a:ext uri="{FF2B5EF4-FFF2-40B4-BE49-F238E27FC236}">
                <a16:creationId xmlns:a16="http://schemas.microsoft.com/office/drawing/2014/main" id="{8306EC44-2A26-03DF-D24C-D221807579E3}"/>
              </a:ext>
            </a:extLst>
          </p:cNvPr>
          <p:cNvSpPr/>
          <p:nvPr/>
        </p:nvSpPr>
        <p:spPr>
          <a:xfrm>
            <a:off x="5720639" y="1148694"/>
            <a:ext cx="371029" cy="109237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1" name="TextBox 10">
            <a:extLst>
              <a:ext uri="{FF2B5EF4-FFF2-40B4-BE49-F238E27FC236}">
                <a16:creationId xmlns:a16="http://schemas.microsoft.com/office/drawing/2014/main" id="{DAC41ED6-6623-4A17-1BDA-2C820BC3AE78}"/>
              </a:ext>
            </a:extLst>
          </p:cNvPr>
          <p:cNvSpPr txBox="1"/>
          <p:nvPr/>
        </p:nvSpPr>
        <p:spPr>
          <a:xfrm>
            <a:off x="5506010" y="2261540"/>
            <a:ext cx="766107" cy="307777"/>
          </a:xfrm>
          <a:prstGeom prst="rect">
            <a:avLst/>
          </a:prstGeom>
          <a:noFill/>
        </p:spPr>
        <p:txBody>
          <a:bodyPr wrap="none" rtlCol="0">
            <a:spAutoFit/>
          </a:bodyPr>
          <a:lstStyle/>
          <a:p>
            <a:r>
              <a:rPr lang="en-US" sz="1400" dirty="0"/>
              <a:t>Stage</a:t>
            </a:r>
            <a:r>
              <a:rPr lang="en-CN" sz="1400" dirty="0"/>
              <a:t>_3</a:t>
            </a:r>
          </a:p>
        </p:txBody>
      </p:sp>
      <p:sp>
        <p:nvSpPr>
          <p:cNvPr id="12" name="TextBox 11">
            <a:extLst>
              <a:ext uri="{FF2B5EF4-FFF2-40B4-BE49-F238E27FC236}">
                <a16:creationId xmlns:a16="http://schemas.microsoft.com/office/drawing/2014/main" id="{6EE633A9-455F-2CBD-F6A5-EAB17555E19A}"/>
              </a:ext>
            </a:extLst>
          </p:cNvPr>
          <p:cNvSpPr txBox="1"/>
          <p:nvPr/>
        </p:nvSpPr>
        <p:spPr>
          <a:xfrm>
            <a:off x="4640205" y="2558233"/>
            <a:ext cx="766107" cy="307777"/>
          </a:xfrm>
          <a:prstGeom prst="rect">
            <a:avLst/>
          </a:prstGeom>
          <a:noFill/>
        </p:spPr>
        <p:txBody>
          <a:bodyPr wrap="none" rtlCol="0">
            <a:spAutoFit/>
          </a:bodyPr>
          <a:lstStyle/>
          <a:p>
            <a:r>
              <a:rPr lang="en-US" sz="1400" dirty="0"/>
              <a:t>Stage</a:t>
            </a:r>
            <a:r>
              <a:rPr lang="en-CN" sz="1400" dirty="0"/>
              <a:t>_2</a:t>
            </a:r>
          </a:p>
        </p:txBody>
      </p:sp>
      <p:sp>
        <p:nvSpPr>
          <p:cNvPr id="13" name="TextBox 12">
            <a:extLst>
              <a:ext uri="{FF2B5EF4-FFF2-40B4-BE49-F238E27FC236}">
                <a16:creationId xmlns:a16="http://schemas.microsoft.com/office/drawing/2014/main" id="{8C891F9C-B475-190D-0603-E87BABE81C64}"/>
              </a:ext>
            </a:extLst>
          </p:cNvPr>
          <p:cNvSpPr txBox="1"/>
          <p:nvPr/>
        </p:nvSpPr>
        <p:spPr>
          <a:xfrm>
            <a:off x="3692366" y="2839082"/>
            <a:ext cx="766107" cy="307777"/>
          </a:xfrm>
          <a:prstGeom prst="rect">
            <a:avLst/>
          </a:prstGeom>
          <a:noFill/>
        </p:spPr>
        <p:txBody>
          <a:bodyPr wrap="none" rtlCol="0">
            <a:spAutoFit/>
          </a:bodyPr>
          <a:lstStyle/>
          <a:p>
            <a:r>
              <a:rPr lang="en-US" sz="1400" dirty="0"/>
              <a:t>Stage</a:t>
            </a:r>
            <a:r>
              <a:rPr lang="en-CN" sz="1400" dirty="0"/>
              <a:t>_1</a:t>
            </a:r>
          </a:p>
        </p:txBody>
      </p:sp>
      <p:sp>
        <p:nvSpPr>
          <p:cNvPr id="14" name="Rounded Rectangle 13">
            <a:extLst>
              <a:ext uri="{FF2B5EF4-FFF2-40B4-BE49-F238E27FC236}">
                <a16:creationId xmlns:a16="http://schemas.microsoft.com/office/drawing/2014/main" id="{517C3239-59C2-A662-2EE4-CF91A0A72900}"/>
              </a:ext>
            </a:extLst>
          </p:cNvPr>
          <p:cNvSpPr/>
          <p:nvPr/>
        </p:nvSpPr>
        <p:spPr>
          <a:xfrm>
            <a:off x="7230354" y="1151570"/>
            <a:ext cx="371029" cy="109237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5" name="Rounded Rectangle 14">
            <a:extLst>
              <a:ext uri="{FF2B5EF4-FFF2-40B4-BE49-F238E27FC236}">
                <a16:creationId xmlns:a16="http://schemas.microsoft.com/office/drawing/2014/main" id="{CC4ABD67-D6A1-4228-3FF7-1B32570A4F73}"/>
              </a:ext>
            </a:extLst>
          </p:cNvPr>
          <p:cNvSpPr/>
          <p:nvPr/>
        </p:nvSpPr>
        <p:spPr>
          <a:xfrm>
            <a:off x="7924029" y="862507"/>
            <a:ext cx="496192" cy="167656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6" name="Rounded Rectangle 15">
            <a:extLst>
              <a:ext uri="{FF2B5EF4-FFF2-40B4-BE49-F238E27FC236}">
                <a16:creationId xmlns:a16="http://schemas.microsoft.com/office/drawing/2014/main" id="{1F5BF9EB-FEBA-4504-49C6-D7E3C65422C1}"/>
              </a:ext>
            </a:extLst>
          </p:cNvPr>
          <p:cNvSpPr/>
          <p:nvPr/>
        </p:nvSpPr>
        <p:spPr>
          <a:xfrm>
            <a:off x="8693550" y="632276"/>
            <a:ext cx="706293" cy="219298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7" name="TextBox 16">
            <a:extLst>
              <a:ext uri="{FF2B5EF4-FFF2-40B4-BE49-F238E27FC236}">
                <a16:creationId xmlns:a16="http://schemas.microsoft.com/office/drawing/2014/main" id="{BEEA22CC-A11F-0E48-8BDC-35F417EA2A57}"/>
              </a:ext>
            </a:extLst>
          </p:cNvPr>
          <p:cNvSpPr txBox="1"/>
          <p:nvPr/>
        </p:nvSpPr>
        <p:spPr>
          <a:xfrm>
            <a:off x="7023527" y="2263265"/>
            <a:ext cx="766107" cy="307777"/>
          </a:xfrm>
          <a:prstGeom prst="rect">
            <a:avLst/>
          </a:prstGeom>
          <a:noFill/>
        </p:spPr>
        <p:txBody>
          <a:bodyPr wrap="none" rtlCol="0">
            <a:spAutoFit/>
          </a:bodyPr>
          <a:lstStyle/>
          <a:p>
            <a:r>
              <a:rPr lang="en-US" sz="1400" dirty="0"/>
              <a:t>Stage</a:t>
            </a:r>
            <a:r>
              <a:rPr lang="en-CN" sz="1400" dirty="0"/>
              <a:t>_3</a:t>
            </a:r>
          </a:p>
        </p:txBody>
      </p:sp>
      <p:sp>
        <p:nvSpPr>
          <p:cNvPr id="18" name="TextBox 17">
            <a:extLst>
              <a:ext uri="{FF2B5EF4-FFF2-40B4-BE49-F238E27FC236}">
                <a16:creationId xmlns:a16="http://schemas.microsoft.com/office/drawing/2014/main" id="{5AF906FB-D21D-EAEF-DF19-4DABAA50DB78}"/>
              </a:ext>
            </a:extLst>
          </p:cNvPr>
          <p:cNvSpPr txBox="1"/>
          <p:nvPr/>
        </p:nvSpPr>
        <p:spPr>
          <a:xfrm>
            <a:off x="7797839" y="2528425"/>
            <a:ext cx="766107" cy="307777"/>
          </a:xfrm>
          <a:prstGeom prst="rect">
            <a:avLst/>
          </a:prstGeom>
          <a:noFill/>
        </p:spPr>
        <p:txBody>
          <a:bodyPr wrap="none" rtlCol="0">
            <a:spAutoFit/>
          </a:bodyPr>
          <a:lstStyle/>
          <a:p>
            <a:r>
              <a:rPr lang="en-US" sz="1400" dirty="0"/>
              <a:t>Stage</a:t>
            </a:r>
            <a:r>
              <a:rPr lang="en-CN" sz="1400" dirty="0"/>
              <a:t>_2</a:t>
            </a:r>
          </a:p>
        </p:txBody>
      </p:sp>
      <p:sp>
        <p:nvSpPr>
          <p:cNvPr id="19" name="TextBox 18">
            <a:extLst>
              <a:ext uri="{FF2B5EF4-FFF2-40B4-BE49-F238E27FC236}">
                <a16:creationId xmlns:a16="http://schemas.microsoft.com/office/drawing/2014/main" id="{40AAE489-415A-CC7E-2850-4412BADF3357}"/>
              </a:ext>
            </a:extLst>
          </p:cNvPr>
          <p:cNvSpPr txBox="1"/>
          <p:nvPr/>
        </p:nvSpPr>
        <p:spPr>
          <a:xfrm>
            <a:off x="8651100" y="2814014"/>
            <a:ext cx="766107" cy="307777"/>
          </a:xfrm>
          <a:prstGeom prst="rect">
            <a:avLst/>
          </a:prstGeom>
          <a:noFill/>
        </p:spPr>
        <p:txBody>
          <a:bodyPr wrap="none" rtlCol="0">
            <a:spAutoFit/>
          </a:bodyPr>
          <a:lstStyle/>
          <a:p>
            <a:r>
              <a:rPr lang="en-US" sz="1400" dirty="0"/>
              <a:t>Stage</a:t>
            </a:r>
            <a:r>
              <a:rPr lang="en-CN" sz="1400" dirty="0"/>
              <a:t>_1</a:t>
            </a:r>
          </a:p>
        </p:txBody>
      </p:sp>
      <p:pic>
        <p:nvPicPr>
          <p:cNvPr id="20" name="Picture 19" descr="A picture containing chart&#10;&#10;Description automatically generated">
            <a:extLst>
              <a:ext uri="{FF2B5EF4-FFF2-40B4-BE49-F238E27FC236}">
                <a16:creationId xmlns:a16="http://schemas.microsoft.com/office/drawing/2014/main" id="{CD5DB813-2971-7E6B-42E0-EFDC84B2E199}"/>
              </a:ext>
            </a:extLst>
          </p:cNvPr>
          <p:cNvPicPr>
            <a:picLocks noChangeAspect="1"/>
          </p:cNvPicPr>
          <p:nvPr/>
        </p:nvPicPr>
        <p:blipFill>
          <a:blip r:embed="rId5"/>
          <a:stretch>
            <a:fillRect/>
          </a:stretch>
        </p:blipFill>
        <p:spPr>
          <a:xfrm>
            <a:off x="1836265" y="1064954"/>
            <a:ext cx="1263951" cy="120059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4619E1F2-C81F-11A1-BD6D-4A69836A8162}"/>
              </a:ext>
            </a:extLst>
          </p:cNvPr>
          <p:cNvPicPr>
            <a:picLocks noChangeAspect="1"/>
          </p:cNvPicPr>
          <p:nvPr/>
        </p:nvPicPr>
        <p:blipFill>
          <a:blip r:embed="rId6"/>
          <a:stretch>
            <a:fillRect/>
          </a:stretch>
        </p:blipFill>
        <p:spPr>
          <a:xfrm>
            <a:off x="10138483" y="1171252"/>
            <a:ext cx="1274754" cy="1180910"/>
          </a:xfrm>
          <a:prstGeom prst="rect">
            <a:avLst/>
          </a:prstGeom>
        </p:spPr>
      </p:pic>
      <p:sp>
        <p:nvSpPr>
          <p:cNvPr id="22" name="TextBox 21">
            <a:extLst>
              <a:ext uri="{FF2B5EF4-FFF2-40B4-BE49-F238E27FC236}">
                <a16:creationId xmlns:a16="http://schemas.microsoft.com/office/drawing/2014/main" id="{F8C5B8C8-1436-9461-11FA-0C8A05ACCD0D}"/>
              </a:ext>
            </a:extLst>
          </p:cNvPr>
          <p:cNvSpPr txBox="1"/>
          <p:nvPr/>
        </p:nvSpPr>
        <p:spPr>
          <a:xfrm>
            <a:off x="5998186" y="580534"/>
            <a:ext cx="1744837" cy="523220"/>
          </a:xfrm>
          <a:prstGeom prst="rect">
            <a:avLst/>
          </a:prstGeom>
          <a:noFill/>
        </p:spPr>
        <p:txBody>
          <a:bodyPr wrap="none" rtlCol="0">
            <a:spAutoFit/>
          </a:bodyPr>
          <a:lstStyle/>
          <a:p>
            <a:r>
              <a:rPr lang="en-CN" sz="1400" dirty="0"/>
              <a:t>Latent feature</a:t>
            </a:r>
          </a:p>
          <a:p>
            <a:r>
              <a:rPr lang="en-CN" sz="1400" dirty="0"/>
              <a:t>(compressed feature)</a:t>
            </a:r>
          </a:p>
        </p:txBody>
      </p:sp>
      <p:sp>
        <p:nvSpPr>
          <p:cNvPr id="23" name="Right Arrow 22">
            <a:extLst>
              <a:ext uri="{FF2B5EF4-FFF2-40B4-BE49-F238E27FC236}">
                <a16:creationId xmlns:a16="http://schemas.microsoft.com/office/drawing/2014/main" id="{A6D806DA-370D-7051-9A25-F5D8E8ACBFFB}"/>
              </a:ext>
            </a:extLst>
          </p:cNvPr>
          <p:cNvSpPr/>
          <p:nvPr/>
        </p:nvSpPr>
        <p:spPr>
          <a:xfrm>
            <a:off x="3226355" y="1456664"/>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24" name="Right Arrow 23">
            <a:extLst>
              <a:ext uri="{FF2B5EF4-FFF2-40B4-BE49-F238E27FC236}">
                <a16:creationId xmlns:a16="http://schemas.microsoft.com/office/drawing/2014/main" id="{D6B5D458-80D3-007B-1098-B1EAB991D499}"/>
              </a:ext>
            </a:extLst>
          </p:cNvPr>
          <p:cNvSpPr/>
          <p:nvPr/>
        </p:nvSpPr>
        <p:spPr>
          <a:xfrm>
            <a:off x="9335229" y="1462176"/>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25" name="Rounded Rectangle 24">
            <a:extLst>
              <a:ext uri="{FF2B5EF4-FFF2-40B4-BE49-F238E27FC236}">
                <a16:creationId xmlns:a16="http://schemas.microsoft.com/office/drawing/2014/main" id="{1085AA7D-719F-81BE-DA94-5E84E00DB7DD}"/>
              </a:ext>
            </a:extLst>
          </p:cNvPr>
          <p:cNvSpPr/>
          <p:nvPr/>
        </p:nvSpPr>
        <p:spPr>
          <a:xfrm>
            <a:off x="6530683" y="1338458"/>
            <a:ext cx="175781" cy="7363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cxnSp>
        <p:nvCxnSpPr>
          <p:cNvPr id="26" name="Straight Arrow Connector 25">
            <a:extLst>
              <a:ext uri="{FF2B5EF4-FFF2-40B4-BE49-F238E27FC236}">
                <a16:creationId xmlns:a16="http://schemas.microsoft.com/office/drawing/2014/main" id="{125ECAFA-D902-F9CA-4DA4-FF2C9927D27D}"/>
              </a:ext>
            </a:extLst>
          </p:cNvPr>
          <p:cNvCxnSpPr>
            <a:cxnSpLocks/>
          </p:cNvCxnSpPr>
          <p:nvPr/>
        </p:nvCxnSpPr>
        <p:spPr>
          <a:xfrm flipV="1">
            <a:off x="6618573" y="2099228"/>
            <a:ext cx="0" cy="459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ECE7F5A-3F6B-574D-363C-27AC5793D28E}"/>
              </a:ext>
            </a:extLst>
          </p:cNvPr>
          <p:cNvSpPr txBox="1"/>
          <p:nvPr/>
        </p:nvSpPr>
        <p:spPr>
          <a:xfrm>
            <a:off x="6022044" y="2532533"/>
            <a:ext cx="1207382" cy="523220"/>
          </a:xfrm>
          <a:prstGeom prst="rect">
            <a:avLst/>
          </a:prstGeom>
          <a:noFill/>
        </p:spPr>
        <p:txBody>
          <a:bodyPr wrap="none" rtlCol="0">
            <a:spAutoFit/>
          </a:bodyPr>
          <a:lstStyle/>
          <a:p>
            <a:r>
              <a:rPr lang="en-CN" sz="1400" dirty="0"/>
              <a:t>Dimension = </a:t>
            </a:r>
          </a:p>
          <a:p>
            <a:r>
              <a:rPr lang="en-CN" sz="1400" dirty="0"/>
              <a:t>2 or 16 or 256</a:t>
            </a:r>
          </a:p>
        </p:txBody>
      </p:sp>
      <p:sp>
        <p:nvSpPr>
          <p:cNvPr id="28" name="TextBox 27">
            <a:extLst>
              <a:ext uri="{FF2B5EF4-FFF2-40B4-BE49-F238E27FC236}">
                <a16:creationId xmlns:a16="http://schemas.microsoft.com/office/drawing/2014/main" id="{9084F9F8-F674-4F72-EE04-F2131382BE0E}"/>
              </a:ext>
            </a:extLst>
          </p:cNvPr>
          <p:cNvSpPr txBox="1"/>
          <p:nvPr/>
        </p:nvSpPr>
        <p:spPr>
          <a:xfrm>
            <a:off x="1945710" y="2493419"/>
            <a:ext cx="871521" cy="307777"/>
          </a:xfrm>
          <a:prstGeom prst="rect">
            <a:avLst/>
          </a:prstGeom>
          <a:noFill/>
        </p:spPr>
        <p:txBody>
          <a:bodyPr wrap="none" rtlCol="0">
            <a:spAutoFit/>
          </a:bodyPr>
          <a:lstStyle/>
          <a:p>
            <a:r>
              <a:rPr lang="en-US" sz="1400" dirty="0"/>
              <a:t>B,1,28,28</a:t>
            </a:r>
            <a:endParaRPr lang="en-CN" sz="1400" dirty="0"/>
          </a:p>
        </p:txBody>
      </p:sp>
      <p:pic>
        <p:nvPicPr>
          <p:cNvPr id="29" name="Picture 28" descr="A picture containing text, clipart, screenshot&#10;&#10;Description automatically generated">
            <a:extLst>
              <a:ext uri="{FF2B5EF4-FFF2-40B4-BE49-F238E27FC236}">
                <a16:creationId xmlns:a16="http://schemas.microsoft.com/office/drawing/2014/main" id="{7E2A7ED8-F219-9C99-C586-0727D535F6A4}"/>
              </a:ext>
            </a:extLst>
          </p:cNvPr>
          <p:cNvPicPr>
            <a:picLocks noChangeAspect="1"/>
          </p:cNvPicPr>
          <p:nvPr/>
        </p:nvPicPr>
        <p:blipFill>
          <a:blip r:embed="rId7"/>
          <a:stretch>
            <a:fillRect/>
          </a:stretch>
        </p:blipFill>
        <p:spPr>
          <a:xfrm>
            <a:off x="9945267" y="1007263"/>
            <a:ext cx="1274754" cy="1161228"/>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93FCDCCF-FF75-4F00-1FCC-871A17AAE31F}"/>
              </a:ext>
            </a:extLst>
          </p:cNvPr>
          <p:cNvPicPr>
            <a:picLocks noChangeAspect="1"/>
          </p:cNvPicPr>
          <p:nvPr/>
        </p:nvPicPr>
        <p:blipFill>
          <a:blip r:embed="rId8"/>
          <a:stretch>
            <a:fillRect/>
          </a:stretch>
        </p:blipFill>
        <p:spPr>
          <a:xfrm>
            <a:off x="1724539" y="908271"/>
            <a:ext cx="1263951" cy="1171069"/>
          </a:xfrm>
          <a:prstGeom prst="rect">
            <a:avLst/>
          </a:prstGeom>
        </p:spPr>
      </p:pic>
      <p:sp>
        <p:nvSpPr>
          <p:cNvPr id="31" name="TextBox 30">
            <a:extLst>
              <a:ext uri="{FF2B5EF4-FFF2-40B4-BE49-F238E27FC236}">
                <a16:creationId xmlns:a16="http://schemas.microsoft.com/office/drawing/2014/main" id="{60E40EE4-F887-3F7A-3DE0-EAE47E5ECAF1}"/>
              </a:ext>
            </a:extLst>
          </p:cNvPr>
          <p:cNvSpPr txBox="1"/>
          <p:nvPr/>
        </p:nvSpPr>
        <p:spPr>
          <a:xfrm>
            <a:off x="10323213" y="2495599"/>
            <a:ext cx="871521" cy="307777"/>
          </a:xfrm>
          <a:prstGeom prst="rect">
            <a:avLst/>
          </a:prstGeom>
          <a:noFill/>
        </p:spPr>
        <p:txBody>
          <a:bodyPr wrap="none" rtlCol="0">
            <a:spAutoFit/>
          </a:bodyPr>
          <a:lstStyle/>
          <a:p>
            <a:r>
              <a:rPr lang="en-US" sz="1400" dirty="0"/>
              <a:t>B,1,28,28</a:t>
            </a:r>
            <a:endParaRPr lang="en-CN" sz="1400" dirty="0"/>
          </a:p>
        </p:txBody>
      </p:sp>
      <p:sp>
        <p:nvSpPr>
          <p:cNvPr id="32" name="Right Arrow 31">
            <a:extLst>
              <a:ext uri="{FF2B5EF4-FFF2-40B4-BE49-F238E27FC236}">
                <a16:creationId xmlns:a16="http://schemas.microsoft.com/office/drawing/2014/main" id="{D203A4B2-A59C-A770-0731-1B35E4FE705E}"/>
              </a:ext>
            </a:extLst>
          </p:cNvPr>
          <p:cNvSpPr/>
          <p:nvPr/>
        </p:nvSpPr>
        <p:spPr>
          <a:xfrm>
            <a:off x="4356057" y="1462176"/>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33" name="Right Arrow 32">
            <a:extLst>
              <a:ext uri="{FF2B5EF4-FFF2-40B4-BE49-F238E27FC236}">
                <a16:creationId xmlns:a16="http://schemas.microsoft.com/office/drawing/2014/main" id="{0284D74B-6895-7125-E92C-43BB60836FDD}"/>
              </a:ext>
            </a:extLst>
          </p:cNvPr>
          <p:cNvSpPr/>
          <p:nvPr/>
        </p:nvSpPr>
        <p:spPr>
          <a:xfrm>
            <a:off x="5247035" y="1456664"/>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34" name="Right Arrow 33">
            <a:extLst>
              <a:ext uri="{FF2B5EF4-FFF2-40B4-BE49-F238E27FC236}">
                <a16:creationId xmlns:a16="http://schemas.microsoft.com/office/drawing/2014/main" id="{B73CF0ED-E213-2038-02A8-D9F4AFCB6D5E}"/>
              </a:ext>
            </a:extLst>
          </p:cNvPr>
          <p:cNvSpPr/>
          <p:nvPr/>
        </p:nvSpPr>
        <p:spPr>
          <a:xfrm>
            <a:off x="7476044" y="1453064"/>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35" name="Right Arrow 34">
            <a:extLst>
              <a:ext uri="{FF2B5EF4-FFF2-40B4-BE49-F238E27FC236}">
                <a16:creationId xmlns:a16="http://schemas.microsoft.com/office/drawing/2014/main" id="{E9208E9F-6316-2BC5-93B0-7F9271C09B3A}"/>
              </a:ext>
            </a:extLst>
          </p:cNvPr>
          <p:cNvSpPr/>
          <p:nvPr/>
        </p:nvSpPr>
        <p:spPr>
          <a:xfrm>
            <a:off x="8340022" y="1456664"/>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36" name="TextBox 35">
            <a:extLst>
              <a:ext uri="{FF2B5EF4-FFF2-40B4-BE49-F238E27FC236}">
                <a16:creationId xmlns:a16="http://schemas.microsoft.com/office/drawing/2014/main" id="{D62D143D-7D1C-5E9C-4650-BCE329C5C486}"/>
              </a:ext>
            </a:extLst>
          </p:cNvPr>
          <p:cNvSpPr txBox="1"/>
          <p:nvPr/>
        </p:nvSpPr>
        <p:spPr>
          <a:xfrm>
            <a:off x="1761656" y="2850189"/>
            <a:ext cx="1210588" cy="307777"/>
          </a:xfrm>
          <a:prstGeom prst="rect">
            <a:avLst/>
          </a:prstGeom>
          <a:noFill/>
        </p:spPr>
        <p:txBody>
          <a:bodyPr wrap="none" rtlCol="0">
            <a:spAutoFit/>
          </a:bodyPr>
          <a:lstStyle/>
          <a:p>
            <a:r>
              <a:rPr lang="en-US" sz="1400" dirty="0"/>
              <a:t>Input samples</a:t>
            </a:r>
            <a:endParaRPr lang="en-CN" sz="1400" dirty="0"/>
          </a:p>
        </p:txBody>
      </p:sp>
      <p:sp>
        <p:nvSpPr>
          <p:cNvPr id="37" name="TextBox 36">
            <a:extLst>
              <a:ext uri="{FF2B5EF4-FFF2-40B4-BE49-F238E27FC236}">
                <a16:creationId xmlns:a16="http://schemas.microsoft.com/office/drawing/2014/main" id="{A4FCFAD7-9006-6502-2C12-718D9B4C5873}"/>
              </a:ext>
            </a:extLst>
          </p:cNvPr>
          <p:cNvSpPr txBox="1"/>
          <p:nvPr/>
        </p:nvSpPr>
        <p:spPr>
          <a:xfrm>
            <a:off x="9822682" y="2850189"/>
            <a:ext cx="1873718" cy="307777"/>
          </a:xfrm>
          <a:prstGeom prst="rect">
            <a:avLst/>
          </a:prstGeom>
          <a:noFill/>
        </p:spPr>
        <p:txBody>
          <a:bodyPr wrap="none" rtlCol="0">
            <a:spAutoFit/>
          </a:bodyPr>
          <a:lstStyle/>
          <a:p>
            <a:r>
              <a:rPr lang="en-US" sz="1400" dirty="0"/>
              <a:t>Reconstructed samples</a:t>
            </a:r>
            <a:endParaRPr lang="en-CN" sz="1400" dirty="0"/>
          </a:p>
        </p:txBody>
      </p:sp>
      <p:cxnSp>
        <p:nvCxnSpPr>
          <p:cNvPr id="38" name="Elbow Connector 37">
            <a:extLst>
              <a:ext uri="{FF2B5EF4-FFF2-40B4-BE49-F238E27FC236}">
                <a16:creationId xmlns:a16="http://schemas.microsoft.com/office/drawing/2014/main" id="{B5F1A239-AE2B-C70E-F6AC-8F6BA08D26CC}"/>
              </a:ext>
            </a:extLst>
          </p:cNvPr>
          <p:cNvCxnSpPr>
            <a:cxnSpLocks/>
            <a:stCxn id="36" idx="2"/>
            <a:endCxn id="37" idx="2"/>
          </p:cNvCxnSpPr>
          <p:nvPr/>
        </p:nvCxnSpPr>
        <p:spPr>
          <a:xfrm rot="16200000" flipH="1">
            <a:off x="6563245" y="-1038330"/>
            <a:ext cx="12700" cy="8392591"/>
          </a:xfrm>
          <a:prstGeom prst="bentConnector3">
            <a:avLst>
              <a:gd name="adj1" fmla="val 1800000"/>
            </a:avLst>
          </a:prstGeom>
          <a:ln w="28575">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77A10ED-E514-C6AC-8DC2-2CC94F9EA7AF}"/>
              </a:ext>
            </a:extLst>
          </p:cNvPr>
          <p:cNvSpPr txBox="1"/>
          <p:nvPr/>
        </p:nvSpPr>
        <p:spPr>
          <a:xfrm>
            <a:off x="5439281" y="3047200"/>
            <a:ext cx="2224263" cy="307777"/>
          </a:xfrm>
          <a:prstGeom prst="rect">
            <a:avLst/>
          </a:prstGeom>
          <a:noFill/>
        </p:spPr>
        <p:txBody>
          <a:bodyPr wrap="none" rtlCol="0">
            <a:spAutoFit/>
          </a:bodyPr>
          <a:lstStyle/>
          <a:p>
            <a:r>
              <a:rPr lang="en-US" sz="1400" dirty="0"/>
              <a:t>L1-norm reconstruction loss</a:t>
            </a:r>
            <a:endParaRPr lang="en-CN" sz="1400" dirty="0"/>
          </a:p>
        </p:txBody>
      </p:sp>
      <p:sp>
        <p:nvSpPr>
          <p:cNvPr id="40" name="TextBox 39">
            <a:extLst>
              <a:ext uri="{FF2B5EF4-FFF2-40B4-BE49-F238E27FC236}">
                <a16:creationId xmlns:a16="http://schemas.microsoft.com/office/drawing/2014/main" id="{1178ED2D-75AB-8F0C-F3CB-620C1BD60A61}"/>
              </a:ext>
            </a:extLst>
          </p:cNvPr>
          <p:cNvSpPr txBox="1"/>
          <p:nvPr/>
        </p:nvSpPr>
        <p:spPr>
          <a:xfrm>
            <a:off x="3188254" y="1956611"/>
            <a:ext cx="599010" cy="307777"/>
          </a:xfrm>
          <a:prstGeom prst="rect">
            <a:avLst/>
          </a:prstGeom>
          <a:noFill/>
        </p:spPr>
        <p:txBody>
          <a:bodyPr wrap="none" rtlCol="0">
            <a:spAutoFit/>
          </a:bodyPr>
          <a:lstStyle/>
          <a:p>
            <a:r>
              <a:rPr lang="en-US" sz="1400" dirty="0"/>
              <a:t>B,768</a:t>
            </a:r>
            <a:endParaRPr lang="en-CN" sz="1400" dirty="0"/>
          </a:p>
        </p:txBody>
      </p:sp>
      <p:sp>
        <p:nvSpPr>
          <p:cNvPr id="41" name="TextBox 40">
            <a:extLst>
              <a:ext uri="{FF2B5EF4-FFF2-40B4-BE49-F238E27FC236}">
                <a16:creationId xmlns:a16="http://schemas.microsoft.com/office/drawing/2014/main" id="{3A4F0954-7857-9E59-AA81-071A58286D74}"/>
              </a:ext>
            </a:extLst>
          </p:cNvPr>
          <p:cNvSpPr txBox="1"/>
          <p:nvPr/>
        </p:nvSpPr>
        <p:spPr>
          <a:xfrm rot="5400000">
            <a:off x="4038658" y="1574880"/>
            <a:ext cx="1132746" cy="307777"/>
          </a:xfrm>
          <a:prstGeom prst="rect">
            <a:avLst/>
          </a:prstGeom>
          <a:noFill/>
        </p:spPr>
        <p:txBody>
          <a:bodyPr wrap="none" rtlCol="0">
            <a:spAutoFit/>
          </a:bodyPr>
          <a:lstStyle/>
          <a:p>
            <a:r>
              <a:rPr lang="en-US" sz="1400" dirty="0"/>
              <a:t>B, H</a:t>
            </a:r>
            <a:r>
              <a:rPr lang="en-CN" sz="1400" dirty="0"/>
              <a:t>iddent_1</a:t>
            </a:r>
          </a:p>
        </p:txBody>
      </p:sp>
      <p:sp>
        <p:nvSpPr>
          <p:cNvPr id="42" name="TextBox 41">
            <a:extLst>
              <a:ext uri="{FF2B5EF4-FFF2-40B4-BE49-F238E27FC236}">
                <a16:creationId xmlns:a16="http://schemas.microsoft.com/office/drawing/2014/main" id="{499840B4-CF2C-8242-CB7A-80FFA6FDB703}"/>
              </a:ext>
            </a:extLst>
          </p:cNvPr>
          <p:cNvSpPr txBox="1"/>
          <p:nvPr/>
        </p:nvSpPr>
        <p:spPr>
          <a:xfrm rot="5400000">
            <a:off x="4927834" y="1586876"/>
            <a:ext cx="1132746" cy="307777"/>
          </a:xfrm>
          <a:prstGeom prst="rect">
            <a:avLst/>
          </a:prstGeom>
          <a:noFill/>
        </p:spPr>
        <p:txBody>
          <a:bodyPr wrap="none" rtlCol="0">
            <a:spAutoFit/>
          </a:bodyPr>
          <a:lstStyle/>
          <a:p>
            <a:r>
              <a:rPr lang="en-US" sz="1400" dirty="0"/>
              <a:t>B, H</a:t>
            </a:r>
            <a:r>
              <a:rPr lang="en-CN" sz="1400" dirty="0"/>
              <a:t>iddent_2</a:t>
            </a:r>
          </a:p>
        </p:txBody>
      </p:sp>
      <p:sp>
        <p:nvSpPr>
          <p:cNvPr id="43" name="TextBox 42">
            <a:extLst>
              <a:ext uri="{FF2B5EF4-FFF2-40B4-BE49-F238E27FC236}">
                <a16:creationId xmlns:a16="http://schemas.microsoft.com/office/drawing/2014/main" id="{54D2F3A9-7D2B-C84C-EBB9-CCA0EF5AB6B1}"/>
              </a:ext>
            </a:extLst>
          </p:cNvPr>
          <p:cNvSpPr txBox="1"/>
          <p:nvPr/>
        </p:nvSpPr>
        <p:spPr>
          <a:xfrm rot="5400000">
            <a:off x="5755088" y="1615591"/>
            <a:ext cx="1132746" cy="307777"/>
          </a:xfrm>
          <a:prstGeom prst="rect">
            <a:avLst/>
          </a:prstGeom>
          <a:noFill/>
        </p:spPr>
        <p:txBody>
          <a:bodyPr wrap="none" rtlCol="0">
            <a:spAutoFit/>
          </a:bodyPr>
          <a:lstStyle/>
          <a:p>
            <a:r>
              <a:rPr lang="en-US" sz="1400" dirty="0"/>
              <a:t>B, H</a:t>
            </a:r>
            <a:r>
              <a:rPr lang="en-CN" sz="1400" dirty="0"/>
              <a:t>iddent_3</a:t>
            </a:r>
          </a:p>
        </p:txBody>
      </p:sp>
      <p:sp>
        <p:nvSpPr>
          <p:cNvPr id="44" name="TextBox 43">
            <a:extLst>
              <a:ext uri="{FF2B5EF4-FFF2-40B4-BE49-F238E27FC236}">
                <a16:creationId xmlns:a16="http://schemas.microsoft.com/office/drawing/2014/main" id="{99275FB7-99A9-AB92-E52C-E989A39FC185}"/>
              </a:ext>
            </a:extLst>
          </p:cNvPr>
          <p:cNvSpPr txBox="1"/>
          <p:nvPr/>
        </p:nvSpPr>
        <p:spPr>
          <a:xfrm rot="5400000">
            <a:off x="6367185" y="1605488"/>
            <a:ext cx="1132746" cy="307777"/>
          </a:xfrm>
          <a:prstGeom prst="rect">
            <a:avLst/>
          </a:prstGeom>
          <a:noFill/>
        </p:spPr>
        <p:txBody>
          <a:bodyPr wrap="none" rtlCol="0">
            <a:spAutoFit/>
          </a:bodyPr>
          <a:lstStyle/>
          <a:p>
            <a:r>
              <a:rPr lang="en-US" sz="1400" dirty="0"/>
              <a:t>B, H</a:t>
            </a:r>
            <a:r>
              <a:rPr lang="en-CN" sz="1400" dirty="0"/>
              <a:t>iddent_3</a:t>
            </a:r>
          </a:p>
        </p:txBody>
      </p:sp>
      <p:sp>
        <p:nvSpPr>
          <p:cNvPr id="45" name="TextBox 44">
            <a:extLst>
              <a:ext uri="{FF2B5EF4-FFF2-40B4-BE49-F238E27FC236}">
                <a16:creationId xmlns:a16="http://schemas.microsoft.com/office/drawing/2014/main" id="{F3C33F9C-A5F0-3D9F-D34D-93A05C0CD070}"/>
              </a:ext>
            </a:extLst>
          </p:cNvPr>
          <p:cNvSpPr txBox="1"/>
          <p:nvPr/>
        </p:nvSpPr>
        <p:spPr>
          <a:xfrm rot="5400000">
            <a:off x="7176195" y="1608503"/>
            <a:ext cx="1132746" cy="307777"/>
          </a:xfrm>
          <a:prstGeom prst="rect">
            <a:avLst/>
          </a:prstGeom>
          <a:noFill/>
        </p:spPr>
        <p:txBody>
          <a:bodyPr wrap="none" rtlCol="0">
            <a:spAutoFit/>
          </a:bodyPr>
          <a:lstStyle/>
          <a:p>
            <a:r>
              <a:rPr lang="en-US" sz="1400" dirty="0"/>
              <a:t>B, H</a:t>
            </a:r>
            <a:r>
              <a:rPr lang="en-CN" sz="1400" dirty="0"/>
              <a:t>iddent_2</a:t>
            </a:r>
          </a:p>
        </p:txBody>
      </p:sp>
      <p:sp>
        <p:nvSpPr>
          <p:cNvPr id="46" name="TextBox 45">
            <a:extLst>
              <a:ext uri="{FF2B5EF4-FFF2-40B4-BE49-F238E27FC236}">
                <a16:creationId xmlns:a16="http://schemas.microsoft.com/office/drawing/2014/main" id="{D33A111A-CA91-F18A-EFA7-839BA1C43C64}"/>
              </a:ext>
            </a:extLst>
          </p:cNvPr>
          <p:cNvSpPr txBox="1"/>
          <p:nvPr/>
        </p:nvSpPr>
        <p:spPr>
          <a:xfrm rot="5400000">
            <a:off x="7987571" y="1574880"/>
            <a:ext cx="1132746" cy="307777"/>
          </a:xfrm>
          <a:prstGeom prst="rect">
            <a:avLst/>
          </a:prstGeom>
          <a:noFill/>
        </p:spPr>
        <p:txBody>
          <a:bodyPr wrap="none" rtlCol="0">
            <a:spAutoFit/>
          </a:bodyPr>
          <a:lstStyle/>
          <a:p>
            <a:r>
              <a:rPr lang="en-US" sz="1400" dirty="0"/>
              <a:t>B, H</a:t>
            </a:r>
            <a:r>
              <a:rPr lang="en-CN" sz="1400" dirty="0"/>
              <a:t>iddent_1</a:t>
            </a:r>
          </a:p>
        </p:txBody>
      </p:sp>
      <p:sp>
        <p:nvSpPr>
          <p:cNvPr id="47" name="TextBox 46">
            <a:extLst>
              <a:ext uri="{FF2B5EF4-FFF2-40B4-BE49-F238E27FC236}">
                <a16:creationId xmlns:a16="http://schemas.microsoft.com/office/drawing/2014/main" id="{67E61E0D-0621-A2FC-8799-B13E53683CA7}"/>
              </a:ext>
            </a:extLst>
          </p:cNvPr>
          <p:cNvSpPr txBox="1"/>
          <p:nvPr/>
        </p:nvSpPr>
        <p:spPr>
          <a:xfrm>
            <a:off x="9291482" y="1967448"/>
            <a:ext cx="599010" cy="307777"/>
          </a:xfrm>
          <a:prstGeom prst="rect">
            <a:avLst/>
          </a:prstGeom>
          <a:noFill/>
        </p:spPr>
        <p:txBody>
          <a:bodyPr wrap="none" rtlCol="0">
            <a:spAutoFit/>
          </a:bodyPr>
          <a:lstStyle/>
          <a:p>
            <a:r>
              <a:rPr lang="en-US" sz="1400" dirty="0"/>
              <a:t>B,768</a:t>
            </a:r>
            <a:endParaRPr lang="en-CN" sz="1400" dirty="0"/>
          </a:p>
        </p:txBody>
      </p:sp>
      <p:sp>
        <p:nvSpPr>
          <p:cNvPr id="48" name="TextBox 47">
            <a:extLst>
              <a:ext uri="{FF2B5EF4-FFF2-40B4-BE49-F238E27FC236}">
                <a16:creationId xmlns:a16="http://schemas.microsoft.com/office/drawing/2014/main" id="{A5A01055-9156-0C8A-2816-176E549F7902}"/>
              </a:ext>
            </a:extLst>
          </p:cNvPr>
          <p:cNvSpPr txBox="1"/>
          <p:nvPr/>
        </p:nvSpPr>
        <p:spPr>
          <a:xfrm>
            <a:off x="2595240" y="3409223"/>
            <a:ext cx="7227442" cy="307777"/>
          </a:xfrm>
          <a:prstGeom prst="rect">
            <a:avLst/>
          </a:prstGeom>
          <a:noFill/>
        </p:spPr>
        <p:txBody>
          <a:bodyPr wrap="square">
            <a:spAutoFit/>
          </a:bodyPr>
          <a:lstStyle/>
          <a:p>
            <a:r>
              <a:rPr lang="en-US" sz="1400" dirty="0"/>
              <a:t>L1-norm reconstruction loss: flatten the input and target tensor, element-wise absolute distance</a:t>
            </a:r>
            <a:endParaRPr lang="en-CN" sz="1400" dirty="0"/>
          </a:p>
        </p:txBody>
      </p:sp>
      <p:sp>
        <p:nvSpPr>
          <p:cNvPr id="49" name="Rounded Rectangle 48">
            <a:extLst>
              <a:ext uri="{FF2B5EF4-FFF2-40B4-BE49-F238E27FC236}">
                <a16:creationId xmlns:a16="http://schemas.microsoft.com/office/drawing/2014/main" id="{46A20C72-460C-4E23-FEB7-7AB7B9D6D8E8}"/>
              </a:ext>
            </a:extLst>
          </p:cNvPr>
          <p:cNvSpPr/>
          <p:nvPr/>
        </p:nvSpPr>
        <p:spPr>
          <a:xfrm>
            <a:off x="93247" y="1629327"/>
            <a:ext cx="1299587" cy="122086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Generator</a:t>
            </a:r>
          </a:p>
          <a:p>
            <a:pPr algn="ctr"/>
            <a:r>
              <a:rPr lang="en-US" dirty="0">
                <a:solidFill>
                  <a:schemeClr val="tx1"/>
                </a:solidFill>
              </a:rPr>
              <a:t>(A</a:t>
            </a:r>
            <a:r>
              <a:rPr lang="en-CN" dirty="0">
                <a:solidFill>
                  <a:schemeClr val="tx1"/>
                </a:solidFill>
              </a:rPr>
              <a:t>utoencoder)</a:t>
            </a:r>
          </a:p>
        </p:txBody>
      </p:sp>
      <p:sp>
        <p:nvSpPr>
          <p:cNvPr id="51" name="TextBox 50">
            <a:extLst>
              <a:ext uri="{FF2B5EF4-FFF2-40B4-BE49-F238E27FC236}">
                <a16:creationId xmlns:a16="http://schemas.microsoft.com/office/drawing/2014/main" id="{D1925F21-71A0-BD4E-8936-C516F021B00E}"/>
              </a:ext>
            </a:extLst>
          </p:cNvPr>
          <p:cNvSpPr txBox="1"/>
          <p:nvPr/>
        </p:nvSpPr>
        <p:spPr>
          <a:xfrm>
            <a:off x="1468463" y="3924611"/>
            <a:ext cx="10479608" cy="2761717"/>
          </a:xfrm>
          <a:prstGeom prst="rect">
            <a:avLst/>
          </a:prstGeom>
          <a:noFill/>
          <a:ln w="28575">
            <a:solidFill>
              <a:schemeClr val="tx1"/>
            </a:solidFill>
            <a:prstDash val="dash"/>
          </a:ln>
        </p:spPr>
        <p:txBody>
          <a:bodyPr wrap="square" rtlCol="0">
            <a:spAutoFit/>
          </a:bodyPr>
          <a:lstStyle/>
          <a:p>
            <a:endParaRPr lang="en-CN" dirty="0"/>
          </a:p>
        </p:txBody>
      </p:sp>
      <p:sp>
        <p:nvSpPr>
          <p:cNvPr id="52" name="Rounded Rectangle 51">
            <a:extLst>
              <a:ext uri="{FF2B5EF4-FFF2-40B4-BE49-F238E27FC236}">
                <a16:creationId xmlns:a16="http://schemas.microsoft.com/office/drawing/2014/main" id="{FCF88C98-E899-BC60-F8A8-2EE0BE62699F}"/>
              </a:ext>
            </a:extLst>
          </p:cNvPr>
          <p:cNvSpPr/>
          <p:nvPr/>
        </p:nvSpPr>
        <p:spPr>
          <a:xfrm>
            <a:off x="80541" y="4618242"/>
            <a:ext cx="1299587" cy="12208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a:t>
            </a:r>
            <a:endParaRPr lang="en-CN" dirty="0">
              <a:solidFill>
                <a:schemeClr val="tx1"/>
              </a:solidFill>
            </a:endParaRPr>
          </a:p>
        </p:txBody>
      </p:sp>
      <p:sp>
        <p:nvSpPr>
          <p:cNvPr id="53" name="Rounded Rectangle 52">
            <a:extLst>
              <a:ext uri="{FF2B5EF4-FFF2-40B4-BE49-F238E27FC236}">
                <a16:creationId xmlns:a16="http://schemas.microsoft.com/office/drawing/2014/main" id="{36385B0E-B12C-820D-0FE2-FC0FD7235843}"/>
              </a:ext>
            </a:extLst>
          </p:cNvPr>
          <p:cNvSpPr/>
          <p:nvPr/>
        </p:nvSpPr>
        <p:spPr>
          <a:xfrm>
            <a:off x="1722735" y="4187382"/>
            <a:ext cx="1577510" cy="19943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54" name="Picture 53" descr="A picture containing chart&#10;&#10;Description automatically generated">
            <a:extLst>
              <a:ext uri="{FF2B5EF4-FFF2-40B4-BE49-F238E27FC236}">
                <a16:creationId xmlns:a16="http://schemas.microsoft.com/office/drawing/2014/main" id="{33B6F815-2001-BA43-2577-B9924C49A60D}"/>
              </a:ext>
            </a:extLst>
          </p:cNvPr>
          <p:cNvPicPr>
            <a:picLocks noChangeAspect="1"/>
          </p:cNvPicPr>
          <p:nvPr/>
        </p:nvPicPr>
        <p:blipFill>
          <a:blip r:embed="rId3"/>
          <a:stretch>
            <a:fillRect/>
          </a:stretch>
        </p:blipFill>
        <p:spPr>
          <a:xfrm>
            <a:off x="2036294" y="4628011"/>
            <a:ext cx="1263951" cy="1190751"/>
          </a:xfrm>
          <a:prstGeom prst="rect">
            <a:avLst/>
          </a:prstGeom>
        </p:spPr>
      </p:pic>
      <p:sp>
        <p:nvSpPr>
          <p:cNvPr id="55" name="Rounded Rectangle 54">
            <a:extLst>
              <a:ext uri="{FF2B5EF4-FFF2-40B4-BE49-F238E27FC236}">
                <a16:creationId xmlns:a16="http://schemas.microsoft.com/office/drawing/2014/main" id="{F4FEBED4-EBC8-EBE1-A903-5EF033AE65BB}"/>
              </a:ext>
            </a:extLst>
          </p:cNvPr>
          <p:cNvSpPr/>
          <p:nvPr/>
        </p:nvSpPr>
        <p:spPr>
          <a:xfrm>
            <a:off x="3795454" y="3988711"/>
            <a:ext cx="706293" cy="219298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56" name="Rounded Rectangle 55">
            <a:extLst>
              <a:ext uri="{FF2B5EF4-FFF2-40B4-BE49-F238E27FC236}">
                <a16:creationId xmlns:a16="http://schemas.microsoft.com/office/drawing/2014/main" id="{31E71A2B-FD51-78E8-2259-A3C50784CD44}"/>
              </a:ext>
            </a:extLst>
          </p:cNvPr>
          <p:cNvSpPr/>
          <p:nvPr/>
        </p:nvSpPr>
        <p:spPr>
          <a:xfrm>
            <a:off x="4838287" y="4224454"/>
            <a:ext cx="496192" cy="167656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57" name="Rounded Rectangle 56">
            <a:extLst>
              <a:ext uri="{FF2B5EF4-FFF2-40B4-BE49-F238E27FC236}">
                <a16:creationId xmlns:a16="http://schemas.microsoft.com/office/drawing/2014/main" id="{AC52C158-5AA5-EC6A-4C62-C1B6028769E6}"/>
              </a:ext>
            </a:extLst>
          </p:cNvPr>
          <p:cNvSpPr/>
          <p:nvPr/>
        </p:nvSpPr>
        <p:spPr>
          <a:xfrm>
            <a:off x="5784153" y="4505129"/>
            <a:ext cx="371029" cy="109237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58" name="TextBox 57">
            <a:extLst>
              <a:ext uri="{FF2B5EF4-FFF2-40B4-BE49-F238E27FC236}">
                <a16:creationId xmlns:a16="http://schemas.microsoft.com/office/drawing/2014/main" id="{DC515567-DA08-CB76-386A-FA1ECF229E2B}"/>
              </a:ext>
            </a:extLst>
          </p:cNvPr>
          <p:cNvSpPr txBox="1"/>
          <p:nvPr/>
        </p:nvSpPr>
        <p:spPr>
          <a:xfrm>
            <a:off x="5569524" y="5617975"/>
            <a:ext cx="766107" cy="307777"/>
          </a:xfrm>
          <a:prstGeom prst="rect">
            <a:avLst/>
          </a:prstGeom>
          <a:noFill/>
        </p:spPr>
        <p:txBody>
          <a:bodyPr wrap="none" rtlCol="0">
            <a:spAutoFit/>
          </a:bodyPr>
          <a:lstStyle/>
          <a:p>
            <a:r>
              <a:rPr lang="en-US" sz="1400" dirty="0"/>
              <a:t>Stage</a:t>
            </a:r>
            <a:r>
              <a:rPr lang="en-CN" sz="1400" dirty="0"/>
              <a:t>_3</a:t>
            </a:r>
          </a:p>
        </p:txBody>
      </p:sp>
      <p:sp>
        <p:nvSpPr>
          <p:cNvPr id="59" name="TextBox 58">
            <a:extLst>
              <a:ext uri="{FF2B5EF4-FFF2-40B4-BE49-F238E27FC236}">
                <a16:creationId xmlns:a16="http://schemas.microsoft.com/office/drawing/2014/main" id="{C652390F-94CD-283F-DA20-BBE9A834D8B3}"/>
              </a:ext>
            </a:extLst>
          </p:cNvPr>
          <p:cNvSpPr txBox="1"/>
          <p:nvPr/>
        </p:nvSpPr>
        <p:spPr>
          <a:xfrm>
            <a:off x="4703719" y="5914668"/>
            <a:ext cx="766107" cy="307777"/>
          </a:xfrm>
          <a:prstGeom prst="rect">
            <a:avLst/>
          </a:prstGeom>
          <a:noFill/>
        </p:spPr>
        <p:txBody>
          <a:bodyPr wrap="none" rtlCol="0">
            <a:spAutoFit/>
          </a:bodyPr>
          <a:lstStyle/>
          <a:p>
            <a:r>
              <a:rPr lang="en-US" sz="1400" dirty="0"/>
              <a:t>Stage</a:t>
            </a:r>
            <a:r>
              <a:rPr lang="en-CN" sz="1400" dirty="0"/>
              <a:t>_2</a:t>
            </a:r>
          </a:p>
        </p:txBody>
      </p:sp>
      <p:sp>
        <p:nvSpPr>
          <p:cNvPr id="60" name="TextBox 59">
            <a:extLst>
              <a:ext uri="{FF2B5EF4-FFF2-40B4-BE49-F238E27FC236}">
                <a16:creationId xmlns:a16="http://schemas.microsoft.com/office/drawing/2014/main" id="{5B356088-80B9-C9FA-056C-D331C13F2A95}"/>
              </a:ext>
            </a:extLst>
          </p:cNvPr>
          <p:cNvSpPr txBox="1"/>
          <p:nvPr/>
        </p:nvSpPr>
        <p:spPr>
          <a:xfrm>
            <a:off x="3755880" y="6195517"/>
            <a:ext cx="766107" cy="307777"/>
          </a:xfrm>
          <a:prstGeom prst="rect">
            <a:avLst/>
          </a:prstGeom>
          <a:noFill/>
        </p:spPr>
        <p:txBody>
          <a:bodyPr wrap="none" rtlCol="0">
            <a:spAutoFit/>
          </a:bodyPr>
          <a:lstStyle/>
          <a:p>
            <a:r>
              <a:rPr lang="en-US" sz="1400" dirty="0"/>
              <a:t>Stage</a:t>
            </a:r>
            <a:r>
              <a:rPr lang="en-CN" sz="1400" dirty="0"/>
              <a:t>_1</a:t>
            </a:r>
          </a:p>
        </p:txBody>
      </p:sp>
      <p:pic>
        <p:nvPicPr>
          <p:cNvPr id="61" name="Picture 60" descr="A picture containing chart&#10;&#10;Description automatically generated">
            <a:extLst>
              <a:ext uri="{FF2B5EF4-FFF2-40B4-BE49-F238E27FC236}">
                <a16:creationId xmlns:a16="http://schemas.microsoft.com/office/drawing/2014/main" id="{ECDC36F1-7A84-0A81-074A-BC628A384168}"/>
              </a:ext>
            </a:extLst>
          </p:cNvPr>
          <p:cNvPicPr>
            <a:picLocks noChangeAspect="1"/>
          </p:cNvPicPr>
          <p:nvPr/>
        </p:nvPicPr>
        <p:blipFill>
          <a:blip r:embed="rId5"/>
          <a:stretch>
            <a:fillRect/>
          </a:stretch>
        </p:blipFill>
        <p:spPr>
          <a:xfrm>
            <a:off x="1899779" y="4421389"/>
            <a:ext cx="1263951" cy="1200592"/>
          </a:xfrm>
          <a:prstGeom prst="rect">
            <a:avLst/>
          </a:prstGeom>
        </p:spPr>
      </p:pic>
      <p:sp>
        <p:nvSpPr>
          <p:cNvPr id="62" name="Right Arrow 61">
            <a:extLst>
              <a:ext uri="{FF2B5EF4-FFF2-40B4-BE49-F238E27FC236}">
                <a16:creationId xmlns:a16="http://schemas.microsoft.com/office/drawing/2014/main" id="{2D4A0003-F6A1-D671-9E6F-A204259BD2BA}"/>
              </a:ext>
            </a:extLst>
          </p:cNvPr>
          <p:cNvSpPr/>
          <p:nvPr/>
        </p:nvSpPr>
        <p:spPr>
          <a:xfrm>
            <a:off x="3289869" y="4813099"/>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63" name="Rounded Rectangle 62">
            <a:extLst>
              <a:ext uri="{FF2B5EF4-FFF2-40B4-BE49-F238E27FC236}">
                <a16:creationId xmlns:a16="http://schemas.microsoft.com/office/drawing/2014/main" id="{C40EFA5C-783B-92A1-855C-DF023CBF0A38}"/>
              </a:ext>
            </a:extLst>
          </p:cNvPr>
          <p:cNvSpPr/>
          <p:nvPr/>
        </p:nvSpPr>
        <p:spPr>
          <a:xfrm>
            <a:off x="6594197" y="4694893"/>
            <a:ext cx="175781" cy="7363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cxnSp>
        <p:nvCxnSpPr>
          <p:cNvPr id="64" name="Straight Arrow Connector 63">
            <a:extLst>
              <a:ext uri="{FF2B5EF4-FFF2-40B4-BE49-F238E27FC236}">
                <a16:creationId xmlns:a16="http://schemas.microsoft.com/office/drawing/2014/main" id="{79E57ECF-6C71-08DD-B475-A9A4DA0FEC9A}"/>
              </a:ext>
            </a:extLst>
          </p:cNvPr>
          <p:cNvCxnSpPr>
            <a:cxnSpLocks/>
          </p:cNvCxnSpPr>
          <p:nvPr/>
        </p:nvCxnSpPr>
        <p:spPr>
          <a:xfrm flipV="1">
            <a:off x="6682087" y="5455663"/>
            <a:ext cx="0" cy="459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039E1B1-373A-050F-6E70-24754632D910}"/>
              </a:ext>
            </a:extLst>
          </p:cNvPr>
          <p:cNvSpPr txBox="1"/>
          <p:nvPr/>
        </p:nvSpPr>
        <p:spPr>
          <a:xfrm>
            <a:off x="2009224" y="5849854"/>
            <a:ext cx="871521" cy="307777"/>
          </a:xfrm>
          <a:prstGeom prst="rect">
            <a:avLst/>
          </a:prstGeom>
          <a:noFill/>
        </p:spPr>
        <p:txBody>
          <a:bodyPr wrap="none" rtlCol="0">
            <a:spAutoFit/>
          </a:bodyPr>
          <a:lstStyle/>
          <a:p>
            <a:r>
              <a:rPr lang="en-US" sz="1400" dirty="0"/>
              <a:t>B,1,28,28</a:t>
            </a:r>
            <a:endParaRPr lang="en-CN" sz="1400" dirty="0"/>
          </a:p>
        </p:txBody>
      </p:sp>
      <p:pic>
        <p:nvPicPr>
          <p:cNvPr id="66" name="Picture 65" descr="A picture containing text, clipart&#10;&#10;Description automatically generated">
            <a:extLst>
              <a:ext uri="{FF2B5EF4-FFF2-40B4-BE49-F238E27FC236}">
                <a16:creationId xmlns:a16="http://schemas.microsoft.com/office/drawing/2014/main" id="{484C56B3-6265-0EE2-A368-B27A0DED019D}"/>
              </a:ext>
            </a:extLst>
          </p:cNvPr>
          <p:cNvPicPr>
            <a:picLocks noChangeAspect="1"/>
          </p:cNvPicPr>
          <p:nvPr/>
        </p:nvPicPr>
        <p:blipFill>
          <a:blip r:embed="rId8"/>
          <a:stretch>
            <a:fillRect/>
          </a:stretch>
        </p:blipFill>
        <p:spPr>
          <a:xfrm>
            <a:off x="1788053" y="4264706"/>
            <a:ext cx="1263951" cy="1171069"/>
          </a:xfrm>
          <a:prstGeom prst="rect">
            <a:avLst/>
          </a:prstGeom>
        </p:spPr>
      </p:pic>
      <p:sp>
        <p:nvSpPr>
          <p:cNvPr id="67" name="Right Arrow 66">
            <a:extLst>
              <a:ext uri="{FF2B5EF4-FFF2-40B4-BE49-F238E27FC236}">
                <a16:creationId xmlns:a16="http://schemas.microsoft.com/office/drawing/2014/main" id="{52F43BD6-11CE-77A5-DF31-C3F0EACEA355}"/>
              </a:ext>
            </a:extLst>
          </p:cNvPr>
          <p:cNvSpPr/>
          <p:nvPr/>
        </p:nvSpPr>
        <p:spPr>
          <a:xfrm>
            <a:off x="4419571" y="4818611"/>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68" name="Right Arrow 67">
            <a:extLst>
              <a:ext uri="{FF2B5EF4-FFF2-40B4-BE49-F238E27FC236}">
                <a16:creationId xmlns:a16="http://schemas.microsoft.com/office/drawing/2014/main" id="{55C8D60D-6010-4456-2820-343C36C1B1F4}"/>
              </a:ext>
            </a:extLst>
          </p:cNvPr>
          <p:cNvSpPr/>
          <p:nvPr/>
        </p:nvSpPr>
        <p:spPr>
          <a:xfrm>
            <a:off x="5310549" y="4813099"/>
            <a:ext cx="574826" cy="48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69" name="TextBox 68">
            <a:extLst>
              <a:ext uri="{FF2B5EF4-FFF2-40B4-BE49-F238E27FC236}">
                <a16:creationId xmlns:a16="http://schemas.microsoft.com/office/drawing/2014/main" id="{D411A251-B6C8-47C5-6BFE-926504984A7B}"/>
              </a:ext>
            </a:extLst>
          </p:cNvPr>
          <p:cNvSpPr txBox="1"/>
          <p:nvPr/>
        </p:nvSpPr>
        <p:spPr>
          <a:xfrm>
            <a:off x="1825170" y="6206624"/>
            <a:ext cx="1210588" cy="307777"/>
          </a:xfrm>
          <a:prstGeom prst="rect">
            <a:avLst/>
          </a:prstGeom>
          <a:noFill/>
        </p:spPr>
        <p:txBody>
          <a:bodyPr wrap="none" rtlCol="0">
            <a:spAutoFit/>
          </a:bodyPr>
          <a:lstStyle/>
          <a:p>
            <a:r>
              <a:rPr lang="en-US" sz="1400" dirty="0"/>
              <a:t>Input samples</a:t>
            </a:r>
            <a:endParaRPr lang="en-CN" sz="1400" dirty="0"/>
          </a:p>
        </p:txBody>
      </p:sp>
      <p:sp>
        <p:nvSpPr>
          <p:cNvPr id="70" name="TextBox 69">
            <a:extLst>
              <a:ext uri="{FF2B5EF4-FFF2-40B4-BE49-F238E27FC236}">
                <a16:creationId xmlns:a16="http://schemas.microsoft.com/office/drawing/2014/main" id="{786D2283-7A3A-9B95-BF34-1B364DB290C2}"/>
              </a:ext>
            </a:extLst>
          </p:cNvPr>
          <p:cNvSpPr txBox="1"/>
          <p:nvPr/>
        </p:nvSpPr>
        <p:spPr>
          <a:xfrm>
            <a:off x="3251768" y="5313046"/>
            <a:ext cx="599010" cy="307777"/>
          </a:xfrm>
          <a:prstGeom prst="rect">
            <a:avLst/>
          </a:prstGeom>
          <a:noFill/>
        </p:spPr>
        <p:txBody>
          <a:bodyPr wrap="none" rtlCol="0">
            <a:spAutoFit/>
          </a:bodyPr>
          <a:lstStyle/>
          <a:p>
            <a:r>
              <a:rPr lang="en-US" sz="1400" dirty="0"/>
              <a:t>B,768</a:t>
            </a:r>
            <a:endParaRPr lang="en-CN" sz="1400" dirty="0"/>
          </a:p>
        </p:txBody>
      </p:sp>
      <p:sp>
        <p:nvSpPr>
          <p:cNvPr id="71" name="TextBox 70">
            <a:extLst>
              <a:ext uri="{FF2B5EF4-FFF2-40B4-BE49-F238E27FC236}">
                <a16:creationId xmlns:a16="http://schemas.microsoft.com/office/drawing/2014/main" id="{4B244669-B592-4789-A1B4-DD3B6E394BB9}"/>
              </a:ext>
            </a:extLst>
          </p:cNvPr>
          <p:cNvSpPr txBox="1"/>
          <p:nvPr/>
        </p:nvSpPr>
        <p:spPr>
          <a:xfrm rot="5400000">
            <a:off x="4102172" y="4931315"/>
            <a:ext cx="1132746" cy="307777"/>
          </a:xfrm>
          <a:prstGeom prst="rect">
            <a:avLst/>
          </a:prstGeom>
          <a:noFill/>
        </p:spPr>
        <p:txBody>
          <a:bodyPr wrap="none" rtlCol="0">
            <a:spAutoFit/>
          </a:bodyPr>
          <a:lstStyle/>
          <a:p>
            <a:r>
              <a:rPr lang="en-US" sz="1400" dirty="0"/>
              <a:t>B, H</a:t>
            </a:r>
            <a:r>
              <a:rPr lang="en-CN" sz="1400" dirty="0"/>
              <a:t>iddent_1</a:t>
            </a:r>
          </a:p>
        </p:txBody>
      </p:sp>
      <p:sp>
        <p:nvSpPr>
          <p:cNvPr id="72" name="TextBox 71">
            <a:extLst>
              <a:ext uri="{FF2B5EF4-FFF2-40B4-BE49-F238E27FC236}">
                <a16:creationId xmlns:a16="http://schemas.microsoft.com/office/drawing/2014/main" id="{86D66FAD-B362-B05D-5A52-8B084A63E563}"/>
              </a:ext>
            </a:extLst>
          </p:cNvPr>
          <p:cNvSpPr txBox="1"/>
          <p:nvPr/>
        </p:nvSpPr>
        <p:spPr>
          <a:xfrm rot="5400000">
            <a:off x="4991348" y="4943311"/>
            <a:ext cx="1132746" cy="307777"/>
          </a:xfrm>
          <a:prstGeom prst="rect">
            <a:avLst/>
          </a:prstGeom>
          <a:noFill/>
        </p:spPr>
        <p:txBody>
          <a:bodyPr wrap="none" rtlCol="0">
            <a:spAutoFit/>
          </a:bodyPr>
          <a:lstStyle/>
          <a:p>
            <a:r>
              <a:rPr lang="en-US" sz="1400" dirty="0"/>
              <a:t>B, H</a:t>
            </a:r>
            <a:r>
              <a:rPr lang="en-CN" sz="1400" dirty="0"/>
              <a:t>iddent_2</a:t>
            </a:r>
          </a:p>
        </p:txBody>
      </p:sp>
      <p:sp>
        <p:nvSpPr>
          <p:cNvPr id="73" name="TextBox 72">
            <a:extLst>
              <a:ext uri="{FF2B5EF4-FFF2-40B4-BE49-F238E27FC236}">
                <a16:creationId xmlns:a16="http://schemas.microsoft.com/office/drawing/2014/main" id="{8CC9ADB9-FD82-2251-5CF3-842E5A35A5D5}"/>
              </a:ext>
            </a:extLst>
          </p:cNvPr>
          <p:cNvSpPr txBox="1"/>
          <p:nvPr/>
        </p:nvSpPr>
        <p:spPr>
          <a:xfrm rot="5400000">
            <a:off x="5818602" y="4972026"/>
            <a:ext cx="1132746" cy="307777"/>
          </a:xfrm>
          <a:prstGeom prst="rect">
            <a:avLst/>
          </a:prstGeom>
          <a:noFill/>
        </p:spPr>
        <p:txBody>
          <a:bodyPr wrap="none" rtlCol="0">
            <a:spAutoFit/>
          </a:bodyPr>
          <a:lstStyle/>
          <a:p>
            <a:r>
              <a:rPr lang="en-US" sz="1400" dirty="0"/>
              <a:t>B, H</a:t>
            </a:r>
            <a:r>
              <a:rPr lang="en-CN" sz="1400" dirty="0"/>
              <a:t>iddent_3</a:t>
            </a:r>
          </a:p>
        </p:txBody>
      </p:sp>
      <p:sp>
        <p:nvSpPr>
          <p:cNvPr id="74" name="TextBox 73">
            <a:extLst>
              <a:ext uri="{FF2B5EF4-FFF2-40B4-BE49-F238E27FC236}">
                <a16:creationId xmlns:a16="http://schemas.microsoft.com/office/drawing/2014/main" id="{6197BE17-32BF-79CF-7A17-6C86684303C5}"/>
              </a:ext>
            </a:extLst>
          </p:cNvPr>
          <p:cNvSpPr txBox="1"/>
          <p:nvPr/>
        </p:nvSpPr>
        <p:spPr>
          <a:xfrm>
            <a:off x="6374765" y="5934757"/>
            <a:ext cx="2521844" cy="307777"/>
          </a:xfrm>
          <a:prstGeom prst="rect">
            <a:avLst/>
          </a:prstGeom>
          <a:noFill/>
        </p:spPr>
        <p:txBody>
          <a:bodyPr wrap="none" rtlCol="0">
            <a:spAutoFit/>
          </a:bodyPr>
          <a:lstStyle/>
          <a:p>
            <a:r>
              <a:rPr lang="en-CN" sz="1400" dirty="0"/>
              <a:t>Dimension = 1: “how real is it ?”</a:t>
            </a:r>
          </a:p>
        </p:txBody>
      </p:sp>
      <p:sp>
        <p:nvSpPr>
          <p:cNvPr id="76" name="TextBox 75">
            <a:extLst>
              <a:ext uri="{FF2B5EF4-FFF2-40B4-BE49-F238E27FC236}">
                <a16:creationId xmlns:a16="http://schemas.microsoft.com/office/drawing/2014/main" id="{9E04838B-5346-08D8-1E83-C2F12FCB49BE}"/>
              </a:ext>
            </a:extLst>
          </p:cNvPr>
          <p:cNvSpPr txBox="1"/>
          <p:nvPr/>
        </p:nvSpPr>
        <p:spPr>
          <a:xfrm>
            <a:off x="6806676" y="5021685"/>
            <a:ext cx="1526893" cy="307777"/>
          </a:xfrm>
          <a:prstGeom prst="rect">
            <a:avLst/>
          </a:prstGeom>
          <a:noFill/>
        </p:spPr>
        <p:txBody>
          <a:bodyPr wrap="none" rtlCol="0">
            <a:spAutoFit/>
          </a:bodyPr>
          <a:lstStyle/>
          <a:p>
            <a:r>
              <a:rPr lang="en-US" sz="1400" dirty="0"/>
              <a:t>S</a:t>
            </a:r>
            <a:r>
              <a:rPr lang="en-CN" sz="1400" dirty="0"/>
              <a:t>igmoid activation</a:t>
            </a:r>
          </a:p>
        </p:txBody>
      </p:sp>
      <p:sp>
        <p:nvSpPr>
          <p:cNvPr id="77" name="TextBox 76">
            <a:extLst>
              <a:ext uri="{FF2B5EF4-FFF2-40B4-BE49-F238E27FC236}">
                <a16:creationId xmlns:a16="http://schemas.microsoft.com/office/drawing/2014/main" id="{CB6B1642-5F1B-F531-66FE-9EB25A769945}"/>
              </a:ext>
            </a:extLst>
          </p:cNvPr>
          <p:cNvSpPr txBox="1"/>
          <p:nvPr/>
        </p:nvSpPr>
        <p:spPr>
          <a:xfrm>
            <a:off x="9307866" y="5233367"/>
            <a:ext cx="1608325" cy="369332"/>
          </a:xfrm>
          <a:prstGeom prst="rect">
            <a:avLst/>
          </a:prstGeom>
          <a:noFill/>
        </p:spPr>
        <p:txBody>
          <a:bodyPr wrap="none" rtlCol="0">
            <a:spAutoFit/>
          </a:bodyPr>
          <a:lstStyle/>
          <a:p>
            <a:r>
              <a:rPr lang="en-US" dirty="0"/>
              <a:t>Mark</a:t>
            </a:r>
            <a:r>
              <a:rPr lang="en-CN" dirty="0"/>
              <a:t>: real : 1.0</a:t>
            </a:r>
          </a:p>
        </p:txBody>
      </p:sp>
      <p:sp>
        <p:nvSpPr>
          <p:cNvPr id="78" name="TextBox 77">
            <a:extLst>
              <a:ext uri="{FF2B5EF4-FFF2-40B4-BE49-F238E27FC236}">
                <a16:creationId xmlns:a16="http://schemas.microsoft.com/office/drawing/2014/main" id="{873AAE26-6464-5A84-602D-608CF49A304B}"/>
              </a:ext>
            </a:extLst>
          </p:cNvPr>
          <p:cNvSpPr txBox="1"/>
          <p:nvPr/>
        </p:nvSpPr>
        <p:spPr>
          <a:xfrm>
            <a:off x="9291482" y="4774370"/>
            <a:ext cx="1641090" cy="369332"/>
          </a:xfrm>
          <a:prstGeom prst="rect">
            <a:avLst/>
          </a:prstGeom>
          <a:noFill/>
        </p:spPr>
        <p:txBody>
          <a:bodyPr wrap="none" rtlCol="0">
            <a:spAutoFit/>
          </a:bodyPr>
          <a:lstStyle/>
          <a:p>
            <a:r>
              <a:rPr lang="en-US" dirty="0"/>
              <a:t>Mark</a:t>
            </a:r>
            <a:r>
              <a:rPr lang="en-CN" dirty="0"/>
              <a:t>: fake : 0.0</a:t>
            </a:r>
          </a:p>
        </p:txBody>
      </p:sp>
      <p:cxnSp>
        <p:nvCxnSpPr>
          <p:cNvPr id="79" name="Straight Arrow Connector 78">
            <a:extLst>
              <a:ext uri="{FF2B5EF4-FFF2-40B4-BE49-F238E27FC236}">
                <a16:creationId xmlns:a16="http://schemas.microsoft.com/office/drawing/2014/main" id="{2B2BFA9E-FA09-198A-CCFD-7379754AA1B6}"/>
              </a:ext>
            </a:extLst>
          </p:cNvPr>
          <p:cNvCxnSpPr>
            <a:cxnSpLocks/>
            <a:endCxn id="78" idx="1"/>
          </p:cNvCxnSpPr>
          <p:nvPr/>
        </p:nvCxnSpPr>
        <p:spPr>
          <a:xfrm flipV="1">
            <a:off x="8333569" y="4959036"/>
            <a:ext cx="957913" cy="184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E0E817-2464-AED4-FFCF-AE075D15B431}"/>
              </a:ext>
            </a:extLst>
          </p:cNvPr>
          <p:cNvCxnSpPr>
            <a:cxnSpLocks/>
            <a:stCxn id="76" idx="3"/>
          </p:cNvCxnSpPr>
          <p:nvPr/>
        </p:nvCxnSpPr>
        <p:spPr>
          <a:xfrm>
            <a:off x="8333569" y="5175574"/>
            <a:ext cx="957913" cy="250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251325B-41A3-5ED7-DBC5-0A393AF7BFCE}"/>
              </a:ext>
            </a:extLst>
          </p:cNvPr>
          <p:cNvSpPr txBox="1"/>
          <p:nvPr/>
        </p:nvSpPr>
        <p:spPr>
          <a:xfrm>
            <a:off x="8400055" y="4411261"/>
            <a:ext cx="744114" cy="307777"/>
          </a:xfrm>
          <a:prstGeom prst="rect">
            <a:avLst/>
          </a:prstGeom>
          <a:noFill/>
        </p:spPr>
        <p:txBody>
          <a:bodyPr wrap="none" rtlCol="0">
            <a:spAutoFit/>
          </a:bodyPr>
          <a:lstStyle/>
          <a:p>
            <a:r>
              <a:rPr lang="en-US" sz="1400" dirty="0" err="1"/>
              <a:t>BCEloss</a:t>
            </a:r>
            <a:endParaRPr lang="en-CN" sz="1400" dirty="0"/>
          </a:p>
        </p:txBody>
      </p:sp>
    </p:spTree>
    <p:extLst>
      <p:ext uri="{BB962C8B-B14F-4D97-AF65-F5344CB8AC3E}">
        <p14:creationId xmlns:p14="http://schemas.microsoft.com/office/powerpoint/2010/main" val="372805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90E9B9-346D-DDB8-C8B4-EEB58DCE72EF}"/>
              </a:ext>
            </a:extLst>
          </p:cNvPr>
          <p:cNvSpPr txBox="1"/>
          <p:nvPr/>
        </p:nvSpPr>
        <p:spPr>
          <a:xfrm>
            <a:off x="495600" y="211202"/>
            <a:ext cx="6098458" cy="369332"/>
          </a:xfrm>
          <a:prstGeom prst="rect">
            <a:avLst/>
          </a:prstGeom>
          <a:noFill/>
        </p:spPr>
        <p:txBody>
          <a:bodyPr wrap="square">
            <a:spAutoFit/>
          </a:bodyPr>
          <a:lstStyle/>
          <a:p>
            <a:r>
              <a:rPr lang="en-US" b="1" dirty="0"/>
              <a:t>Compare results between (a) and (b)</a:t>
            </a:r>
            <a:endParaRPr lang="en-CN" b="1" dirty="0"/>
          </a:p>
        </p:txBody>
      </p:sp>
      <p:pic>
        <p:nvPicPr>
          <p:cNvPr id="3" name="Picture 2">
            <a:extLst>
              <a:ext uri="{FF2B5EF4-FFF2-40B4-BE49-F238E27FC236}">
                <a16:creationId xmlns:a16="http://schemas.microsoft.com/office/drawing/2014/main" id="{DA4C85B8-C972-C942-6148-38F4C4900BE6}"/>
              </a:ext>
            </a:extLst>
          </p:cNvPr>
          <p:cNvPicPr>
            <a:picLocks noChangeAspect="1"/>
          </p:cNvPicPr>
          <p:nvPr/>
        </p:nvPicPr>
        <p:blipFill>
          <a:blip r:embed="rId3"/>
          <a:stretch>
            <a:fillRect/>
          </a:stretch>
        </p:blipFill>
        <p:spPr>
          <a:xfrm>
            <a:off x="7482537" y="695093"/>
            <a:ext cx="4123164" cy="2748776"/>
          </a:xfrm>
          <a:prstGeom prst="rect">
            <a:avLst/>
          </a:prstGeom>
        </p:spPr>
      </p:pic>
      <p:pic>
        <p:nvPicPr>
          <p:cNvPr id="8" name="Picture 7">
            <a:extLst>
              <a:ext uri="{FF2B5EF4-FFF2-40B4-BE49-F238E27FC236}">
                <a16:creationId xmlns:a16="http://schemas.microsoft.com/office/drawing/2014/main" id="{FB55F224-03D6-D25E-0121-517229DC6E63}"/>
              </a:ext>
            </a:extLst>
          </p:cNvPr>
          <p:cNvPicPr>
            <a:picLocks noChangeAspect="1"/>
          </p:cNvPicPr>
          <p:nvPr/>
        </p:nvPicPr>
        <p:blipFill rotWithShape="1">
          <a:blip r:embed="rId4"/>
          <a:srcRect l="12413" t="15541" r="9116" b="16659"/>
          <a:stretch/>
        </p:blipFill>
        <p:spPr>
          <a:xfrm>
            <a:off x="7956332" y="3502027"/>
            <a:ext cx="3153105" cy="1816208"/>
          </a:xfrm>
          <a:prstGeom prst="rect">
            <a:avLst/>
          </a:prstGeom>
        </p:spPr>
      </p:pic>
      <p:pic>
        <p:nvPicPr>
          <p:cNvPr id="10" name="Picture 9">
            <a:extLst>
              <a:ext uri="{FF2B5EF4-FFF2-40B4-BE49-F238E27FC236}">
                <a16:creationId xmlns:a16="http://schemas.microsoft.com/office/drawing/2014/main" id="{57A6C2CA-FF17-73E3-1D93-0EBA639F4600}"/>
              </a:ext>
            </a:extLst>
          </p:cNvPr>
          <p:cNvPicPr>
            <a:picLocks noChangeAspect="1"/>
          </p:cNvPicPr>
          <p:nvPr/>
        </p:nvPicPr>
        <p:blipFill rotWithShape="1">
          <a:blip r:embed="rId5"/>
          <a:srcRect l="12038" t="15369" r="9915" b="15663"/>
          <a:stretch/>
        </p:blipFill>
        <p:spPr>
          <a:xfrm>
            <a:off x="4141079" y="3502026"/>
            <a:ext cx="3217994" cy="1895750"/>
          </a:xfrm>
          <a:prstGeom prst="rect">
            <a:avLst/>
          </a:prstGeom>
        </p:spPr>
      </p:pic>
      <p:pic>
        <p:nvPicPr>
          <p:cNvPr id="12" name="Picture 11">
            <a:extLst>
              <a:ext uri="{FF2B5EF4-FFF2-40B4-BE49-F238E27FC236}">
                <a16:creationId xmlns:a16="http://schemas.microsoft.com/office/drawing/2014/main" id="{52BE4956-36AF-9E9A-9252-1153C04681FE}"/>
              </a:ext>
            </a:extLst>
          </p:cNvPr>
          <p:cNvPicPr>
            <a:picLocks noChangeAspect="1"/>
          </p:cNvPicPr>
          <p:nvPr/>
        </p:nvPicPr>
        <p:blipFill rotWithShape="1">
          <a:blip r:embed="rId6"/>
          <a:srcRect r="8815"/>
          <a:stretch/>
        </p:blipFill>
        <p:spPr>
          <a:xfrm>
            <a:off x="3733536" y="709961"/>
            <a:ext cx="3739376" cy="2733908"/>
          </a:xfrm>
          <a:prstGeom prst="rect">
            <a:avLst/>
          </a:prstGeom>
        </p:spPr>
      </p:pic>
      <p:pic>
        <p:nvPicPr>
          <p:cNvPr id="13" name="Picture 12">
            <a:extLst>
              <a:ext uri="{FF2B5EF4-FFF2-40B4-BE49-F238E27FC236}">
                <a16:creationId xmlns:a16="http://schemas.microsoft.com/office/drawing/2014/main" id="{F96F5C42-E84B-EC06-83FD-B565ED5AAEAC}"/>
              </a:ext>
            </a:extLst>
          </p:cNvPr>
          <p:cNvPicPr>
            <a:picLocks noChangeAspect="1"/>
          </p:cNvPicPr>
          <p:nvPr/>
        </p:nvPicPr>
        <p:blipFill rotWithShape="1">
          <a:blip r:embed="rId7"/>
          <a:srcRect l="12219" t="16897" r="9340" b="16897"/>
          <a:stretch/>
        </p:blipFill>
        <p:spPr>
          <a:xfrm>
            <a:off x="615174" y="3481007"/>
            <a:ext cx="2994732" cy="1895749"/>
          </a:xfrm>
          <a:prstGeom prst="rect">
            <a:avLst/>
          </a:prstGeom>
        </p:spPr>
      </p:pic>
      <p:sp>
        <p:nvSpPr>
          <p:cNvPr id="16" name="TextBox 15">
            <a:extLst>
              <a:ext uri="{FF2B5EF4-FFF2-40B4-BE49-F238E27FC236}">
                <a16:creationId xmlns:a16="http://schemas.microsoft.com/office/drawing/2014/main" id="{CBB4C908-F8BC-5240-6F5F-4E4048FD41CD}"/>
              </a:ext>
            </a:extLst>
          </p:cNvPr>
          <p:cNvSpPr txBox="1"/>
          <p:nvPr/>
        </p:nvSpPr>
        <p:spPr>
          <a:xfrm>
            <a:off x="1328208" y="5592514"/>
            <a:ext cx="10005905" cy="923330"/>
          </a:xfrm>
          <a:prstGeom prst="rect">
            <a:avLst/>
          </a:prstGeom>
          <a:noFill/>
        </p:spPr>
        <p:txBody>
          <a:bodyPr wrap="square" rtlCol="0">
            <a:spAutoFit/>
          </a:bodyPr>
          <a:lstStyle/>
          <a:p>
            <a:r>
              <a:rPr lang="en-US" dirty="0"/>
              <a:t>From the view of loss, the results are similar. However, the visualization shows another story. D</a:t>
            </a:r>
            <a:r>
              <a:rPr lang="en-CN" dirty="0"/>
              <a:t>ue to the limitation of GAN (training difficulty), the results of solution 1 and 2 with D are both worse than Q2_a, without the </a:t>
            </a:r>
            <a:r>
              <a:rPr lang="en-US" dirty="0">
                <a:solidFill>
                  <a:srgbClr val="FF0000"/>
                </a:solidFill>
              </a:rPr>
              <a:t>adversarial design, solution 2 is better.</a:t>
            </a:r>
            <a:endParaRPr lang="en-CN" dirty="0"/>
          </a:p>
        </p:txBody>
      </p:sp>
      <p:pic>
        <p:nvPicPr>
          <p:cNvPr id="2" name="Picture 1" descr="Chart, line chart&#10;&#10;Description automatically generated">
            <a:extLst>
              <a:ext uri="{FF2B5EF4-FFF2-40B4-BE49-F238E27FC236}">
                <a16:creationId xmlns:a16="http://schemas.microsoft.com/office/drawing/2014/main" id="{554C8CD9-E6A6-97BD-E32D-740D6C0F06E4}"/>
              </a:ext>
            </a:extLst>
          </p:cNvPr>
          <p:cNvPicPr>
            <a:picLocks noChangeAspect="1"/>
          </p:cNvPicPr>
          <p:nvPr/>
        </p:nvPicPr>
        <p:blipFill rotWithShape="1">
          <a:blip r:embed="rId8"/>
          <a:srcRect l="4102" t="6383" r="8532"/>
          <a:stretch/>
        </p:blipFill>
        <p:spPr>
          <a:xfrm>
            <a:off x="326669" y="913677"/>
            <a:ext cx="3387617" cy="2458932"/>
          </a:xfrm>
          <a:prstGeom prst="rect">
            <a:avLst/>
          </a:prstGeom>
        </p:spPr>
      </p:pic>
      <p:sp>
        <p:nvSpPr>
          <p:cNvPr id="4" name="TextBox 3">
            <a:extLst>
              <a:ext uri="{FF2B5EF4-FFF2-40B4-BE49-F238E27FC236}">
                <a16:creationId xmlns:a16="http://schemas.microsoft.com/office/drawing/2014/main" id="{0833400C-B982-4ABE-2D48-6644023FC334}"/>
              </a:ext>
            </a:extLst>
          </p:cNvPr>
          <p:cNvSpPr txBox="1"/>
          <p:nvPr/>
        </p:nvSpPr>
        <p:spPr>
          <a:xfrm rot="16200000">
            <a:off x="-958194" y="1847789"/>
            <a:ext cx="2318521" cy="307777"/>
          </a:xfrm>
          <a:prstGeom prst="rect">
            <a:avLst/>
          </a:prstGeom>
          <a:noFill/>
        </p:spPr>
        <p:txBody>
          <a:bodyPr wrap="none" rtlCol="0">
            <a:spAutoFit/>
          </a:bodyPr>
          <a:lstStyle/>
          <a:p>
            <a:r>
              <a:rPr lang="en-US" sz="1400" dirty="0"/>
              <a:t>L</a:t>
            </a:r>
            <a:r>
              <a:rPr lang="en-CN" sz="1400" dirty="0"/>
              <a:t>oss (L1-norm reconstructed)</a:t>
            </a:r>
          </a:p>
        </p:txBody>
      </p:sp>
    </p:spTree>
    <p:extLst>
      <p:ext uri="{BB962C8B-B14F-4D97-AF65-F5344CB8AC3E}">
        <p14:creationId xmlns:p14="http://schemas.microsoft.com/office/powerpoint/2010/main" val="143387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E80DD2-4AD1-A293-5A61-E04D6659C059}"/>
              </a:ext>
            </a:extLst>
          </p:cNvPr>
          <p:cNvSpPr txBox="1"/>
          <p:nvPr/>
        </p:nvSpPr>
        <p:spPr>
          <a:xfrm>
            <a:off x="282819" y="216186"/>
            <a:ext cx="7346883" cy="400110"/>
          </a:xfrm>
          <a:prstGeom prst="rect">
            <a:avLst/>
          </a:prstGeom>
          <a:noFill/>
        </p:spPr>
        <p:txBody>
          <a:bodyPr wrap="none" rtlCol="0">
            <a:spAutoFit/>
          </a:bodyPr>
          <a:lstStyle/>
          <a:p>
            <a:r>
              <a:rPr lang="en-US" sz="2000" b="1" dirty="0">
                <a:effectLst/>
                <a:latin typeface="Helvetica" pitchFamily="2" charset="0"/>
              </a:rPr>
              <a:t>What will happen if you apply standard gradient descend? </a:t>
            </a:r>
            <a:endParaRPr lang="en-US" sz="2000" b="1" dirty="0">
              <a:effectLst/>
            </a:endParaRPr>
          </a:p>
        </p:txBody>
      </p:sp>
      <p:sp>
        <p:nvSpPr>
          <p:cNvPr id="3" name="TextBox 2">
            <a:extLst>
              <a:ext uri="{FF2B5EF4-FFF2-40B4-BE49-F238E27FC236}">
                <a16:creationId xmlns:a16="http://schemas.microsoft.com/office/drawing/2014/main" id="{40997F5E-B45F-093D-12DD-D82787FFD7A2}"/>
              </a:ext>
            </a:extLst>
          </p:cNvPr>
          <p:cNvSpPr txBox="1"/>
          <p:nvPr/>
        </p:nvSpPr>
        <p:spPr>
          <a:xfrm>
            <a:off x="633216" y="730119"/>
            <a:ext cx="9685282" cy="1077218"/>
          </a:xfrm>
          <a:prstGeom prst="rect">
            <a:avLst/>
          </a:prstGeom>
          <a:noFill/>
        </p:spPr>
        <p:txBody>
          <a:bodyPr wrap="square" rtlCol="0">
            <a:spAutoFit/>
          </a:bodyPr>
          <a:lstStyle/>
          <a:p>
            <a:r>
              <a:rPr lang="en-US" sz="1600" b="0" dirty="0">
                <a:effectLst/>
                <a:latin typeface="Helvetica" pitchFamily="2" charset="0"/>
              </a:rPr>
              <a:t>First, we need to understand the question: the give 1D function is F(x), </a:t>
            </a:r>
          </a:p>
          <a:p>
            <a:r>
              <a:rPr lang="en-US" sz="1600" b="0" dirty="0">
                <a:effectLst/>
                <a:latin typeface="Helvetica" pitchFamily="2" charset="0"/>
              </a:rPr>
              <a:t>and gradient descend is used to find a x(min) that obtains minimum F(x(min)). </a:t>
            </a:r>
          </a:p>
          <a:p>
            <a:r>
              <a:rPr lang="en-US" sz="1600" b="0" dirty="0">
                <a:effectLst/>
                <a:latin typeface="Helvetica" pitchFamily="2" charset="0"/>
              </a:rPr>
              <a:t>In the optimization, the </a:t>
            </a:r>
            <a:r>
              <a:rPr lang="en-US" sz="1600" b="0" dirty="0">
                <a:solidFill>
                  <a:srgbClr val="FF0000"/>
                </a:solidFill>
                <a:effectLst/>
                <a:latin typeface="Helvetica" pitchFamily="2" charset="0"/>
              </a:rPr>
              <a:t>gradient of F(x) for x is always horizontal (in this specific case, it’s 1 or -1)</a:t>
            </a:r>
            <a:r>
              <a:rPr lang="en-US" sz="1600" b="0" dirty="0">
                <a:effectLst/>
                <a:latin typeface="Helvetica" pitchFamily="2" charset="0"/>
              </a:rPr>
              <a:t>,</a:t>
            </a:r>
          </a:p>
          <a:p>
            <a:r>
              <a:rPr lang="en-US" sz="1600" b="0" dirty="0">
                <a:effectLst/>
                <a:latin typeface="Helvetica" pitchFamily="2" charset="0"/>
              </a:rPr>
              <a:t>each time x will be change by a: x1 -&gt; x0+a or x1 -&gt; x0-a</a:t>
            </a:r>
            <a:endParaRPr lang="en-US" sz="1600" dirty="0">
              <a:effectLst/>
            </a:endParaRPr>
          </a:p>
        </p:txBody>
      </p:sp>
      <p:cxnSp>
        <p:nvCxnSpPr>
          <p:cNvPr id="7" name="Straight Connector 6">
            <a:extLst>
              <a:ext uri="{FF2B5EF4-FFF2-40B4-BE49-F238E27FC236}">
                <a16:creationId xmlns:a16="http://schemas.microsoft.com/office/drawing/2014/main" id="{B378B215-7E30-5ED2-4419-21BE099DBD86}"/>
              </a:ext>
            </a:extLst>
          </p:cNvPr>
          <p:cNvCxnSpPr>
            <a:cxnSpLocks/>
          </p:cNvCxnSpPr>
          <p:nvPr/>
        </p:nvCxnSpPr>
        <p:spPr>
          <a:xfrm>
            <a:off x="1416783" y="2025289"/>
            <a:ext cx="0" cy="359144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14DBA5-082C-4E36-8FEC-F30EE92E8B83}"/>
              </a:ext>
            </a:extLst>
          </p:cNvPr>
          <p:cNvCxnSpPr>
            <a:cxnSpLocks/>
          </p:cNvCxnSpPr>
          <p:nvPr/>
        </p:nvCxnSpPr>
        <p:spPr>
          <a:xfrm>
            <a:off x="1416783" y="5616734"/>
            <a:ext cx="3601205"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DDC91-6194-469D-6BFC-EBCD87514D96}"/>
              </a:ext>
            </a:extLst>
          </p:cNvPr>
          <p:cNvCxnSpPr>
            <a:cxnSpLocks/>
          </p:cNvCxnSpPr>
          <p:nvPr/>
        </p:nvCxnSpPr>
        <p:spPr>
          <a:xfrm>
            <a:off x="1416783" y="2019372"/>
            <a:ext cx="3601205" cy="35973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7DB00B-0B1D-473D-B2FA-EFDDCC218A26}"/>
              </a:ext>
            </a:extLst>
          </p:cNvPr>
          <p:cNvSpPr txBox="1"/>
          <p:nvPr/>
        </p:nvSpPr>
        <p:spPr>
          <a:xfrm>
            <a:off x="2900129" y="5690361"/>
            <a:ext cx="514885" cy="369332"/>
          </a:xfrm>
          <a:prstGeom prst="rect">
            <a:avLst/>
          </a:prstGeom>
          <a:noFill/>
        </p:spPr>
        <p:txBody>
          <a:bodyPr wrap="none" rtlCol="0">
            <a:spAutoFit/>
          </a:bodyPr>
          <a:lstStyle/>
          <a:p>
            <a:r>
              <a:rPr lang="en-CN" dirty="0"/>
              <a:t>L=1</a:t>
            </a:r>
          </a:p>
        </p:txBody>
      </p:sp>
      <p:sp>
        <p:nvSpPr>
          <p:cNvPr id="19" name="TextBox 18">
            <a:extLst>
              <a:ext uri="{FF2B5EF4-FFF2-40B4-BE49-F238E27FC236}">
                <a16:creationId xmlns:a16="http://schemas.microsoft.com/office/drawing/2014/main" id="{774EEAF3-1E33-79A5-1396-9BA11CB38201}"/>
              </a:ext>
            </a:extLst>
          </p:cNvPr>
          <p:cNvSpPr txBox="1"/>
          <p:nvPr/>
        </p:nvSpPr>
        <p:spPr>
          <a:xfrm>
            <a:off x="1416783" y="3869958"/>
            <a:ext cx="514885" cy="369332"/>
          </a:xfrm>
          <a:prstGeom prst="rect">
            <a:avLst/>
          </a:prstGeom>
          <a:noFill/>
        </p:spPr>
        <p:txBody>
          <a:bodyPr wrap="none" rtlCol="0">
            <a:spAutoFit/>
          </a:bodyPr>
          <a:lstStyle/>
          <a:p>
            <a:r>
              <a:rPr lang="en-CN" dirty="0"/>
              <a:t>L=1</a:t>
            </a:r>
          </a:p>
        </p:txBody>
      </p:sp>
      <p:cxnSp>
        <p:nvCxnSpPr>
          <p:cNvPr id="27" name="Straight Connector 26">
            <a:extLst>
              <a:ext uri="{FF2B5EF4-FFF2-40B4-BE49-F238E27FC236}">
                <a16:creationId xmlns:a16="http://schemas.microsoft.com/office/drawing/2014/main" id="{27A5A2F9-13B8-737D-C557-A02C936F19BE}"/>
              </a:ext>
            </a:extLst>
          </p:cNvPr>
          <p:cNvCxnSpPr>
            <a:cxnSpLocks/>
          </p:cNvCxnSpPr>
          <p:nvPr/>
        </p:nvCxnSpPr>
        <p:spPr>
          <a:xfrm>
            <a:off x="5017988" y="5616734"/>
            <a:ext cx="1799525"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C51B5D-D4CB-1234-2E2E-F00C3E8AC037}"/>
              </a:ext>
            </a:extLst>
          </p:cNvPr>
          <p:cNvCxnSpPr>
            <a:cxnSpLocks/>
          </p:cNvCxnSpPr>
          <p:nvPr/>
        </p:nvCxnSpPr>
        <p:spPr>
          <a:xfrm flipV="1">
            <a:off x="5017988" y="4715684"/>
            <a:ext cx="915738" cy="901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9283EF-1F75-0088-120C-05E63DE61727}"/>
              </a:ext>
            </a:extLst>
          </p:cNvPr>
          <p:cNvCxnSpPr>
            <a:cxnSpLocks/>
          </p:cNvCxnSpPr>
          <p:nvPr/>
        </p:nvCxnSpPr>
        <p:spPr>
          <a:xfrm flipH="1" flipV="1">
            <a:off x="5933726" y="4715683"/>
            <a:ext cx="883787" cy="9010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156800-86FA-0C46-7303-A66C580A08AB}"/>
              </a:ext>
            </a:extLst>
          </p:cNvPr>
          <p:cNvSpPr txBox="1"/>
          <p:nvPr/>
        </p:nvSpPr>
        <p:spPr>
          <a:xfrm>
            <a:off x="5721969" y="5690361"/>
            <a:ext cx="423514" cy="369332"/>
          </a:xfrm>
          <a:prstGeom prst="rect">
            <a:avLst/>
          </a:prstGeom>
          <a:noFill/>
        </p:spPr>
        <p:txBody>
          <a:bodyPr wrap="none" rtlCol="0">
            <a:spAutoFit/>
          </a:bodyPr>
          <a:lstStyle/>
          <a:p>
            <a:r>
              <a:rPr lang="en-CN" dirty="0"/>
              <a:t>2h</a:t>
            </a:r>
          </a:p>
        </p:txBody>
      </p:sp>
      <p:cxnSp>
        <p:nvCxnSpPr>
          <p:cNvPr id="39" name="Straight Connector 38">
            <a:extLst>
              <a:ext uri="{FF2B5EF4-FFF2-40B4-BE49-F238E27FC236}">
                <a16:creationId xmlns:a16="http://schemas.microsoft.com/office/drawing/2014/main" id="{A0FA3AA3-E7DA-EDD8-2B59-E1E133EDE781}"/>
              </a:ext>
            </a:extLst>
          </p:cNvPr>
          <p:cNvCxnSpPr>
            <a:cxnSpLocks/>
          </p:cNvCxnSpPr>
          <p:nvPr/>
        </p:nvCxnSpPr>
        <p:spPr>
          <a:xfrm flipV="1">
            <a:off x="5933726" y="4715682"/>
            <a:ext cx="0" cy="901052"/>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5DAB97-8C9C-86D3-0E99-4C380345D61B}"/>
              </a:ext>
            </a:extLst>
          </p:cNvPr>
          <p:cNvSpPr txBox="1"/>
          <p:nvPr/>
        </p:nvSpPr>
        <p:spPr>
          <a:xfrm>
            <a:off x="5917750" y="5025923"/>
            <a:ext cx="306494" cy="369332"/>
          </a:xfrm>
          <a:prstGeom prst="rect">
            <a:avLst/>
          </a:prstGeom>
          <a:noFill/>
        </p:spPr>
        <p:txBody>
          <a:bodyPr wrap="none" rtlCol="0">
            <a:spAutoFit/>
          </a:bodyPr>
          <a:lstStyle/>
          <a:p>
            <a:r>
              <a:rPr lang="en-CN" dirty="0"/>
              <a:t>h</a:t>
            </a:r>
          </a:p>
        </p:txBody>
      </p:sp>
      <p:sp>
        <p:nvSpPr>
          <p:cNvPr id="45" name="TextBox 44">
            <a:extLst>
              <a:ext uri="{FF2B5EF4-FFF2-40B4-BE49-F238E27FC236}">
                <a16:creationId xmlns:a16="http://schemas.microsoft.com/office/drawing/2014/main" id="{2BF596E5-D085-FD59-DD96-6FEE20892529}"/>
              </a:ext>
            </a:extLst>
          </p:cNvPr>
          <p:cNvSpPr txBox="1"/>
          <p:nvPr/>
        </p:nvSpPr>
        <p:spPr>
          <a:xfrm>
            <a:off x="1263535" y="1701378"/>
            <a:ext cx="306494" cy="369332"/>
          </a:xfrm>
          <a:prstGeom prst="rect">
            <a:avLst/>
          </a:prstGeom>
          <a:noFill/>
        </p:spPr>
        <p:txBody>
          <a:bodyPr wrap="none" rtlCol="0">
            <a:spAutoFit/>
          </a:bodyPr>
          <a:lstStyle/>
          <a:p>
            <a:r>
              <a:rPr lang="en-CN" dirty="0"/>
              <a:t>o</a:t>
            </a:r>
          </a:p>
        </p:txBody>
      </p:sp>
      <p:cxnSp>
        <p:nvCxnSpPr>
          <p:cNvPr id="46" name="Straight Connector 45">
            <a:extLst>
              <a:ext uri="{FF2B5EF4-FFF2-40B4-BE49-F238E27FC236}">
                <a16:creationId xmlns:a16="http://schemas.microsoft.com/office/drawing/2014/main" id="{E9F36DE0-9515-B196-72E7-D5CE177D0D5A}"/>
              </a:ext>
            </a:extLst>
          </p:cNvPr>
          <p:cNvCxnSpPr>
            <a:cxnSpLocks/>
          </p:cNvCxnSpPr>
          <p:nvPr/>
        </p:nvCxnSpPr>
        <p:spPr>
          <a:xfrm flipH="1" flipV="1">
            <a:off x="6817513" y="5616734"/>
            <a:ext cx="1634925" cy="3619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011098-2C90-DF6C-D348-F030942BBF9F}"/>
              </a:ext>
            </a:extLst>
          </p:cNvPr>
          <p:cNvCxnSpPr>
            <a:cxnSpLocks/>
          </p:cNvCxnSpPr>
          <p:nvPr/>
        </p:nvCxnSpPr>
        <p:spPr>
          <a:xfrm>
            <a:off x="901898" y="6251734"/>
            <a:ext cx="8227250" cy="0"/>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2DF8D4-C4D0-254C-34F1-5E078BBC0F3D}"/>
              </a:ext>
            </a:extLst>
          </p:cNvPr>
          <p:cNvCxnSpPr>
            <a:cxnSpLocks/>
          </p:cNvCxnSpPr>
          <p:nvPr/>
        </p:nvCxnSpPr>
        <p:spPr>
          <a:xfrm flipV="1">
            <a:off x="901898" y="1857513"/>
            <a:ext cx="0" cy="4394221"/>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D80A7C3-C40F-991E-D332-6C849527189C}"/>
              </a:ext>
            </a:extLst>
          </p:cNvPr>
          <p:cNvSpPr txBox="1"/>
          <p:nvPr/>
        </p:nvSpPr>
        <p:spPr>
          <a:xfrm>
            <a:off x="282819" y="2102173"/>
            <a:ext cx="530915" cy="369332"/>
          </a:xfrm>
          <a:prstGeom prst="rect">
            <a:avLst/>
          </a:prstGeom>
          <a:noFill/>
        </p:spPr>
        <p:txBody>
          <a:bodyPr wrap="none" rtlCol="0">
            <a:spAutoFit/>
          </a:bodyPr>
          <a:lstStyle/>
          <a:p>
            <a:r>
              <a:rPr lang="en-CN" dirty="0"/>
              <a:t>F(x)</a:t>
            </a:r>
          </a:p>
        </p:txBody>
      </p:sp>
      <p:sp>
        <p:nvSpPr>
          <p:cNvPr id="55" name="TextBox 54">
            <a:extLst>
              <a:ext uri="{FF2B5EF4-FFF2-40B4-BE49-F238E27FC236}">
                <a16:creationId xmlns:a16="http://schemas.microsoft.com/office/drawing/2014/main" id="{73A6B863-27ED-E8C5-E1F8-EDE729E806B7}"/>
              </a:ext>
            </a:extLst>
          </p:cNvPr>
          <p:cNvSpPr txBox="1"/>
          <p:nvPr/>
        </p:nvSpPr>
        <p:spPr>
          <a:xfrm>
            <a:off x="7921523" y="6287707"/>
            <a:ext cx="284052" cy="369332"/>
          </a:xfrm>
          <a:prstGeom prst="rect">
            <a:avLst/>
          </a:prstGeom>
          <a:noFill/>
        </p:spPr>
        <p:txBody>
          <a:bodyPr wrap="none" rtlCol="0">
            <a:spAutoFit/>
          </a:bodyPr>
          <a:lstStyle/>
          <a:p>
            <a:r>
              <a:rPr lang="en-CN" dirty="0"/>
              <a:t>x</a:t>
            </a:r>
          </a:p>
        </p:txBody>
      </p:sp>
      <p:cxnSp>
        <p:nvCxnSpPr>
          <p:cNvPr id="56" name="Straight Connector 55">
            <a:extLst>
              <a:ext uri="{FF2B5EF4-FFF2-40B4-BE49-F238E27FC236}">
                <a16:creationId xmlns:a16="http://schemas.microsoft.com/office/drawing/2014/main" id="{AC4FC538-09D2-E944-6D1D-B209EA5AF45A}"/>
              </a:ext>
            </a:extLst>
          </p:cNvPr>
          <p:cNvCxnSpPr>
            <a:cxnSpLocks/>
          </p:cNvCxnSpPr>
          <p:nvPr/>
        </p:nvCxnSpPr>
        <p:spPr>
          <a:xfrm>
            <a:off x="1416782" y="6077583"/>
            <a:ext cx="1076077"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012F1B3-034F-C16E-898F-1599FF1108CF}"/>
              </a:ext>
            </a:extLst>
          </p:cNvPr>
          <p:cNvCxnSpPr>
            <a:cxnSpLocks/>
          </p:cNvCxnSpPr>
          <p:nvPr/>
        </p:nvCxnSpPr>
        <p:spPr>
          <a:xfrm>
            <a:off x="2481084" y="6077583"/>
            <a:ext cx="1076077"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611C263-6DDE-5D77-518C-D3D56A327807}"/>
              </a:ext>
            </a:extLst>
          </p:cNvPr>
          <p:cNvCxnSpPr>
            <a:cxnSpLocks/>
          </p:cNvCxnSpPr>
          <p:nvPr/>
        </p:nvCxnSpPr>
        <p:spPr>
          <a:xfrm>
            <a:off x="3570640" y="6077583"/>
            <a:ext cx="1076077"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FB599D2-317B-A368-B4DC-C6BB61840989}"/>
              </a:ext>
            </a:extLst>
          </p:cNvPr>
          <p:cNvCxnSpPr>
            <a:cxnSpLocks/>
          </p:cNvCxnSpPr>
          <p:nvPr/>
        </p:nvCxnSpPr>
        <p:spPr>
          <a:xfrm>
            <a:off x="4638122" y="6077583"/>
            <a:ext cx="1076077"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8ADB415-2C5C-318F-AEFB-5EE36E65D45F}"/>
              </a:ext>
            </a:extLst>
          </p:cNvPr>
          <p:cNvCxnSpPr>
            <a:cxnSpLocks/>
          </p:cNvCxnSpPr>
          <p:nvPr/>
        </p:nvCxnSpPr>
        <p:spPr>
          <a:xfrm flipH="1">
            <a:off x="4604601" y="5875027"/>
            <a:ext cx="1074421"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C7E0D2-4402-7DF2-16FA-4BEABC456CC3}"/>
              </a:ext>
            </a:extLst>
          </p:cNvPr>
          <p:cNvCxnSpPr>
            <a:cxnSpLocks/>
          </p:cNvCxnSpPr>
          <p:nvPr/>
        </p:nvCxnSpPr>
        <p:spPr>
          <a:xfrm>
            <a:off x="5015522" y="3215583"/>
            <a:ext cx="0" cy="2401151"/>
          </a:xfrm>
          <a:prstGeom prst="line">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C0E7F0-005A-38BB-DD21-4A30EA0A88D3}"/>
              </a:ext>
            </a:extLst>
          </p:cNvPr>
          <p:cNvCxnSpPr>
            <a:cxnSpLocks/>
          </p:cNvCxnSpPr>
          <p:nvPr/>
        </p:nvCxnSpPr>
        <p:spPr>
          <a:xfrm>
            <a:off x="5669482" y="3473876"/>
            <a:ext cx="0" cy="2401151"/>
          </a:xfrm>
          <a:prstGeom prst="line">
            <a:avLst/>
          </a:prstGeom>
          <a:ln w="38100">
            <a:solidFill>
              <a:srgbClr val="7030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C1C0AA-8AD6-5738-AB68-FB1A85BF9A6F}"/>
              </a:ext>
            </a:extLst>
          </p:cNvPr>
          <p:cNvCxnSpPr>
            <a:cxnSpLocks/>
          </p:cNvCxnSpPr>
          <p:nvPr/>
        </p:nvCxnSpPr>
        <p:spPr>
          <a:xfrm>
            <a:off x="4626627" y="3473875"/>
            <a:ext cx="0" cy="240115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4E3CDC3-B65E-C43C-1A6A-AE9CD11C22B7}"/>
              </a:ext>
            </a:extLst>
          </p:cNvPr>
          <p:cNvSpPr txBox="1"/>
          <p:nvPr/>
        </p:nvSpPr>
        <p:spPr>
          <a:xfrm>
            <a:off x="5098547" y="3400249"/>
            <a:ext cx="556563" cy="369332"/>
          </a:xfrm>
          <a:prstGeom prst="rect">
            <a:avLst/>
          </a:prstGeom>
          <a:noFill/>
        </p:spPr>
        <p:txBody>
          <a:bodyPr wrap="none" rtlCol="0">
            <a:spAutoFit/>
          </a:bodyPr>
          <a:lstStyle/>
          <a:p>
            <a:r>
              <a:rPr lang="en-CN" dirty="0"/>
              <a:t>X(a)</a:t>
            </a:r>
          </a:p>
        </p:txBody>
      </p:sp>
      <p:sp>
        <p:nvSpPr>
          <p:cNvPr id="70" name="TextBox 69">
            <a:extLst>
              <a:ext uri="{FF2B5EF4-FFF2-40B4-BE49-F238E27FC236}">
                <a16:creationId xmlns:a16="http://schemas.microsoft.com/office/drawing/2014/main" id="{7FE0D1C2-2213-1336-7767-A68DCFED622C}"/>
              </a:ext>
            </a:extLst>
          </p:cNvPr>
          <p:cNvSpPr txBox="1"/>
          <p:nvPr/>
        </p:nvSpPr>
        <p:spPr>
          <a:xfrm>
            <a:off x="4111937" y="3187248"/>
            <a:ext cx="567784" cy="369332"/>
          </a:xfrm>
          <a:prstGeom prst="rect">
            <a:avLst/>
          </a:prstGeom>
          <a:noFill/>
        </p:spPr>
        <p:txBody>
          <a:bodyPr wrap="none" rtlCol="0">
            <a:spAutoFit/>
          </a:bodyPr>
          <a:lstStyle/>
          <a:p>
            <a:r>
              <a:rPr lang="en-CN" dirty="0"/>
              <a:t>X(b)</a:t>
            </a:r>
          </a:p>
        </p:txBody>
      </p:sp>
      <p:sp>
        <p:nvSpPr>
          <p:cNvPr id="71" name="TextBox 70">
            <a:extLst>
              <a:ext uri="{FF2B5EF4-FFF2-40B4-BE49-F238E27FC236}">
                <a16:creationId xmlns:a16="http://schemas.microsoft.com/office/drawing/2014/main" id="{0DFD9EAA-A55D-319F-CB4F-E9E7C5F5EA39}"/>
              </a:ext>
            </a:extLst>
          </p:cNvPr>
          <p:cNvSpPr txBox="1"/>
          <p:nvPr/>
        </p:nvSpPr>
        <p:spPr>
          <a:xfrm>
            <a:off x="4717991" y="2772625"/>
            <a:ext cx="1292020" cy="369332"/>
          </a:xfrm>
          <a:prstGeom prst="rect">
            <a:avLst/>
          </a:prstGeom>
          <a:noFill/>
        </p:spPr>
        <p:txBody>
          <a:bodyPr wrap="none" rtlCol="0">
            <a:spAutoFit/>
          </a:bodyPr>
          <a:lstStyle/>
          <a:p>
            <a:r>
              <a:rPr lang="en-CN" dirty="0"/>
              <a:t>X(local min)</a:t>
            </a:r>
          </a:p>
        </p:txBody>
      </p:sp>
      <p:sp>
        <p:nvSpPr>
          <p:cNvPr id="72" name="TextBox 71">
            <a:extLst>
              <a:ext uri="{FF2B5EF4-FFF2-40B4-BE49-F238E27FC236}">
                <a16:creationId xmlns:a16="http://schemas.microsoft.com/office/drawing/2014/main" id="{FB4A89D5-E413-317C-AB11-686470A4058F}"/>
              </a:ext>
            </a:extLst>
          </p:cNvPr>
          <p:cNvSpPr txBox="1"/>
          <p:nvPr/>
        </p:nvSpPr>
        <p:spPr>
          <a:xfrm>
            <a:off x="1560769" y="6169100"/>
            <a:ext cx="772071" cy="369332"/>
          </a:xfrm>
          <a:prstGeom prst="rect">
            <a:avLst/>
          </a:prstGeom>
          <a:noFill/>
        </p:spPr>
        <p:txBody>
          <a:bodyPr wrap="none" rtlCol="0">
            <a:spAutoFit/>
          </a:bodyPr>
          <a:lstStyle/>
          <a:p>
            <a:r>
              <a:rPr lang="en-US" dirty="0"/>
              <a:t>S</a:t>
            </a:r>
            <a:r>
              <a:rPr lang="en-CN" dirty="0"/>
              <a:t>tep 1</a:t>
            </a:r>
          </a:p>
        </p:txBody>
      </p:sp>
      <p:sp>
        <p:nvSpPr>
          <p:cNvPr id="73" name="TextBox 72">
            <a:extLst>
              <a:ext uri="{FF2B5EF4-FFF2-40B4-BE49-F238E27FC236}">
                <a16:creationId xmlns:a16="http://schemas.microsoft.com/office/drawing/2014/main" id="{8D3C4F78-5E02-D926-1B12-1DB06A1C8ADC}"/>
              </a:ext>
            </a:extLst>
          </p:cNvPr>
          <p:cNvSpPr txBox="1"/>
          <p:nvPr/>
        </p:nvSpPr>
        <p:spPr>
          <a:xfrm>
            <a:off x="2582189" y="6170078"/>
            <a:ext cx="772071" cy="369332"/>
          </a:xfrm>
          <a:prstGeom prst="rect">
            <a:avLst/>
          </a:prstGeom>
          <a:noFill/>
        </p:spPr>
        <p:txBody>
          <a:bodyPr wrap="none" rtlCol="0">
            <a:spAutoFit/>
          </a:bodyPr>
          <a:lstStyle/>
          <a:p>
            <a:r>
              <a:rPr lang="en-US" dirty="0"/>
              <a:t>S</a:t>
            </a:r>
            <a:r>
              <a:rPr lang="en-CN" dirty="0"/>
              <a:t>tep 2</a:t>
            </a:r>
          </a:p>
        </p:txBody>
      </p:sp>
      <p:sp>
        <p:nvSpPr>
          <p:cNvPr id="74" name="TextBox 73">
            <a:extLst>
              <a:ext uri="{FF2B5EF4-FFF2-40B4-BE49-F238E27FC236}">
                <a16:creationId xmlns:a16="http://schemas.microsoft.com/office/drawing/2014/main" id="{AD6E4F06-92AA-D5BC-C080-2A15BBE93FF1}"/>
              </a:ext>
            </a:extLst>
          </p:cNvPr>
          <p:cNvSpPr txBox="1"/>
          <p:nvPr/>
        </p:nvSpPr>
        <p:spPr>
          <a:xfrm>
            <a:off x="3622511" y="6167685"/>
            <a:ext cx="772071" cy="369332"/>
          </a:xfrm>
          <a:prstGeom prst="rect">
            <a:avLst/>
          </a:prstGeom>
          <a:noFill/>
        </p:spPr>
        <p:txBody>
          <a:bodyPr wrap="none" rtlCol="0">
            <a:spAutoFit/>
          </a:bodyPr>
          <a:lstStyle/>
          <a:p>
            <a:r>
              <a:rPr lang="en-US" dirty="0"/>
              <a:t>S</a:t>
            </a:r>
            <a:r>
              <a:rPr lang="en-CN" dirty="0"/>
              <a:t>tep 3</a:t>
            </a:r>
          </a:p>
        </p:txBody>
      </p:sp>
      <p:sp>
        <p:nvSpPr>
          <p:cNvPr id="75" name="TextBox 74">
            <a:extLst>
              <a:ext uri="{FF2B5EF4-FFF2-40B4-BE49-F238E27FC236}">
                <a16:creationId xmlns:a16="http://schemas.microsoft.com/office/drawing/2014/main" id="{7CCFE663-B72B-E3E0-2F7C-21E3122D19D8}"/>
              </a:ext>
            </a:extLst>
          </p:cNvPr>
          <p:cNvSpPr txBox="1"/>
          <p:nvPr/>
        </p:nvSpPr>
        <p:spPr>
          <a:xfrm>
            <a:off x="4794858" y="6153317"/>
            <a:ext cx="772071" cy="369332"/>
          </a:xfrm>
          <a:prstGeom prst="rect">
            <a:avLst/>
          </a:prstGeom>
          <a:noFill/>
        </p:spPr>
        <p:txBody>
          <a:bodyPr wrap="none" rtlCol="0">
            <a:spAutoFit/>
          </a:bodyPr>
          <a:lstStyle/>
          <a:p>
            <a:r>
              <a:rPr lang="en-US" dirty="0"/>
              <a:t>S</a:t>
            </a:r>
            <a:r>
              <a:rPr lang="en-CN" dirty="0"/>
              <a:t>tep 4</a:t>
            </a:r>
          </a:p>
        </p:txBody>
      </p:sp>
      <p:sp>
        <p:nvSpPr>
          <p:cNvPr id="76" name="TextBox 75">
            <a:extLst>
              <a:ext uri="{FF2B5EF4-FFF2-40B4-BE49-F238E27FC236}">
                <a16:creationId xmlns:a16="http://schemas.microsoft.com/office/drawing/2014/main" id="{3740CCA9-EC6C-70F6-84EA-FCE381F2FF9E}"/>
              </a:ext>
            </a:extLst>
          </p:cNvPr>
          <p:cNvSpPr txBox="1"/>
          <p:nvPr/>
        </p:nvSpPr>
        <p:spPr>
          <a:xfrm>
            <a:off x="4778309" y="5573786"/>
            <a:ext cx="772071" cy="369332"/>
          </a:xfrm>
          <a:prstGeom prst="rect">
            <a:avLst/>
          </a:prstGeom>
          <a:noFill/>
        </p:spPr>
        <p:txBody>
          <a:bodyPr wrap="none" rtlCol="0">
            <a:spAutoFit/>
          </a:bodyPr>
          <a:lstStyle/>
          <a:p>
            <a:r>
              <a:rPr lang="en-US" dirty="0"/>
              <a:t>S</a:t>
            </a:r>
            <a:r>
              <a:rPr lang="en-CN" dirty="0"/>
              <a:t>tep 5</a:t>
            </a:r>
          </a:p>
        </p:txBody>
      </p:sp>
      <p:cxnSp>
        <p:nvCxnSpPr>
          <p:cNvPr id="77" name="Straight Connector 76">
            <a:extLst>
              <a:ext uri="{FF2B5EF4-FFF2-40B4-BE49-F238E27FC236}">
                <a16:creationId xmlns:a16="http://schemas.microsoft.com/office/drawing/2014/main" id="{0F8B9E7B-24A8-914C-35B7-30C6AB4A5678}"/>
              </a:ext>
            </a:extLst>
          </p:cNvPr>
          <p:cNvCxnSpPr>
            <a:cxnSpLocks/>
          </p:cNvCxnSpPr>
          <p:nvPr/>
        </p:nvCxnSpPr>
        <p:spPr>
          <a:xfrm flipH="1">
            <a:off x="4604600" y="4518667"/>
            <a:ext cx="1074421" cy="0"/>
          </a:xfrm>
          <a:prstGeom prst="line">
            <a:avLst/>
          </a:prstGeom>
          <a:ln w="38100">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7D6C15-59F5-AE1E-54B9-BC86A0718003}"/>
              </a:ext>
            </a:extLst>
          </p:cNvPr>
          <p:cNvSpPr txBox="1"/>
          <p:nvPr/>
        </p:nvSpPr>
        <p:spPr>
          <a:xfrm>
            <a:off x="4808797" y="4143144"/>
            <a:ext cx="859081" cy="369332"/>
          </a:xfrm>
          <a:prstGeom prst="rect">
            <a:avLst/>
          </a:prstGeom>
          <a:noFill/>
        </p:spPr>
        <p:txBody>
          <a:bodyPr wrap="none" rtlCol="0">
            <a:spAutoFit/>
          </a:bodyPr>
          <a:lstStyle/>
          <a:p>
            <a:r>
              <a:rPr lang="en-US" dirty="0"/>
              <a:t>S</a:t>
            </a:r>
            <a:r>
              <a:rPr lang="en-CN" dirty="0"/>
              <a:t>teps +</a:t>
            </a:r>
          </a:p>
        </p:txBody>
      </p:sp>
      <p:sp>
        <p:nvSpPr>
          <p:cNvPr id="79" name="TextBox 78">
            <a:extLst>
              <a:ext uri="{FF2B5EF4-FFF2-40B4-BE49-F238E27FC236}">
                <a16:creationId xmlns:a16="http://schemas.microsoft.com/office/drawing/2014/main" id="{003F249B-DBF9-EC3D-F563-6E6B31D089BE}"/>
              </a:ext>
            </a:extLst>
          </p:cNvPr>
          <p:cNvSpPr txBox="1"/>
          <p:nvPr/>
        </p:nvSpPr>
        <p:spPr>
          <a:xfrm>
            <a:off x="1575688" y="5721760"/>
            <a:ext cx="702436" cy="369332"/>
          </a:xfrm>
          <a:prstGeom prst="rect">
            <a:avLst/>
          </a:prstGeom>
          <a:noFill/>
        </p:spPr>
        <p:txBody>
          <a:bodyPr wrap="none" rtlCol="0">
            <a:spAutoFit/>
          </a:bodyPr>
          <a:lstStyle/>
          <a:p>
            <a:r>
              <a:rPr lang="en-CN" dirty="0">
                <a:solidFill>
                  <a:srgbClr val="FF0000"/>
                </a:solidFill>
              </a:rPr>
              <a:t>a=0.3</a:t>
            </a:r>
          </a:p>
        </p:txBody>
      </p:sp>
      <p:sp>
        <p:nvSpPr>
          <p:cNvPr id="80" name="TextBox 79">
            <a:extLst>
              <a:ext uri="{FF2B5EF4-FFF2-40B4-BE49-F238E27FC236}">
                <a16:creationId xmlns:a16="http://schemas.microsoft.com/office/drawing/2014/main" id="{254612F5-BD76-2839-ACE5-9DDACFBD81C3}"/>
              </a:ext>
            </a:extLst>
          </p:cNvPr>
          <p:cNvSpPr txBox="1"/>
          <p:nvPr/>
        </p:nvSpPr>
        <p:spPr>
          <a:xfrm>
            <a:off x="7081756" y="1664191"/>
            <a:ext cx="4817590" cy="3908762"/>
          </a:xfrm>
          <a:prstGeom prst="rect">
            <a:avLst/>
          </a:prstGeom>
          <a:noFill/>
        </p:spPr>
        <p:txBody>
          <a:bodyPr wrap="square" rtlCol="0">
            <a:spAutoFit/>
          </a:bodyPr>
          <a:lstStyle/>
          <a:p>
            <a:r>
              <a:rPr lang="en-US" sz="1600" b="0" dirty="0">
                <a:effectLst/>
                <a:latin typeface="Helvetica" pitchFamily="2" charset="0"/>
              </a:rPr>
              <a:t>What will happen are illustrated in steps 1 to 5 and steps+:</a:t>
            </a:r>
          </a:p>
          <a:p>
            <a:endParaRPr lang="en-US" sz="1600" dirty="0">
              <a:latin typeface="Helvetica" pitchFamily="2" charset="0"/>
            </a:endParaRPr>
          </a:p>
          <a:p>
            <a:r>
              <a:rPr lang="en-US" sz="1600" dirty="0">
                <a:effectLst/>
                <a:latin typeface="Helvetica" pitchFamily="2" charset="0"/>
              </a:rPr>
              <a:t>The function will find two possible minimum x: x(a) and x(b), and than each iteration will be switch between them.</a:t>
            </a:r>
          </a:p>
          <a:p>
            <a:endParaRPr lang="en-US" sz="1600" dirty="0">
              <a:latin typeface="Helvetica" pitchFamily="2" charset="0"/>
            </a:endParaRPr>
          </a:p>
          <a:p>
            <a:r>
              <a:rPr lang="en-US" sz="1600" dirty="0">
                <a:latin typeface="Helvetica" pitchFamily="2" charset="0"/>
              </a:rPr>
              <a:t>Let’s set the F(o) is the initial value,</a:t>
            </a:r>
          </a:p>
          <a:p>
            <a:r>
              <a:rPr lang="en-US" sz="1600" dirty="0">
                <a:latin typeface="Helvetica" pitchFamily="2" charset="0"/>
              </a:rPr>
              <a:t>The ideal </a:t>
            </a:r>
            <a:r>
              <a:rPr lang="en-US" sz="1600" b="1" dirty="0">
                <a:latin typeface="Helvetica" pitchFamily="2" charset="0"/>
              </a:rPr>
              <a:t>local minimum </a:t>
            </a:r>
            <a:r>
              <a:rPr lang="en-US" sz="1600" dirty="0">
                <a:latin typeface="Helvetica" pitchFamily="2" charset="0"/>
              </a:rPr>
              <a:t>is F(x(</a:t>
            </a:r>
            <a:r>
              <a:rPr lang="en-CN" sz="1600" dirty="0"/>
              <a:t>local </a:t>
            </a:r>
            <a:r>
              <a:rPr lang="en-US" sz="1600" dirty="0">
                <a:latin typeface="Helvetica" pitchFamily="2" charset="0"/>
              </a:rPr>
              <a:t>min)) = </a:t>
            </a:r>
            <a:r>
              <a:rPr lang="en-US" sz="1600" dirty="0"/>
              <a:t>F(o)-1</a:t>
            </a:r>
            <a:endParaRPr lang="en-US" sz="1600" dirty="0">
              <a:latin typeface="Helvetica" pitchFamily="2" charset="0"/>
            </a:endParaRPr>
          </a:p>
          <a:p>
            <a:r>
              <a:rPr lang="en-US" sz="1600" dirty="0">
                <a:effectLst/>
              </a:rPr>
              <a:t>The value of these two points will be:</a:t>
            </a:r>
          </a:p>
          <a:p>
            <a:r>
              <a:rPr lang="en-US" sz="1600" dirty="0"/>
              <a:t>F(x(a)) = 4*0.3 – 1 + F(o)-1 = </a:t>
            </a:r>
            <a:r>
              <a:rPr lang="en-US" sz="1600" dirty="0">
                <a:latin typeface="Helvetica" pitchFamily="2" charset="0"/>
              </a:rPr>
              <a:t>F(x(</a:t>
            </a:r>
            <a:r>
              <a:rPr lang="en-CN" sz="1600" dirty="0"/>
              <a:t>local </a:t>
            </a:r>
            <a:r>
              <a:rPr lang="en-US" sz="1600" dirty="0">
                <a:latin typeface="Helvetica" pitchFamily="2" charset="0"/>
              </a:rPr>
              <a:t>min)) + 0.2</a:t>
            </a:r>
          </a:p>
          <a:p>
            <a:r>
              <a:rPr lang="en-US" sz="1600" dirty="0"/>
              <a:t>F(x(b)) = 1-3*0.3 + F(o)-1 = </a:t>
            </a:r>
            <a:r>
              <a:rPr lang="en-US" sz="1600" dirty="0">
                <a:latin typeface="Helvetica" pitchFamily="2" charset="0"/>
              </a:rPr>
              <a:t>F(x(</a:t>
            </a:r>
            <a:r>
              <a:rPr lang="en-CN" sz="1600" dirty="0"/>
              <a:t>local </a:t>
            </a:r>
            <a:r>
              <a:rPr lang="en-US" sz="1600" dirty="0">
                <a:latin typeface="Helvetica" pitchFamily="2" charset="0"/>
              </a:rPr>
              <a:t>min)) + 0.1</a:t>
            </a:r>
          </a:p>
          <a:p>
            <a:endParaRPr lang="en-US" sz="1600" dirty="0">
              <a:effectLst/>
              <a:latin typeface="Helvetica" pitchFamily="2" charset="0"/>
            </a:endParaRPr>
          </a:p>
          <a:p>
            <a:r>
              <a:rPr lang="en-US" sz="1600" dirty="0">
                <a:latin typeface="Helvetica" pitchFamily="2" charset="0"/>
              </a:rPr>
              <a:t>The current method cannot find the global minimum behind the bump.</a:t>
            </a:r>
            <a:endParaRPr lang="en-US" sz="1600" dirty="0">
              <a:effectLst/>
            </a:endParaRPr>
          </a:p>
        </p:txBody>
      </p:sp>
      <p:sp>
        <p:nvSpPr>
          <p:cNvPr id="81" name="TextBox 80">
            <a:extLst>
              <a:ext uri="{FF2B5EF4-FFF2-40B4-BE49-F238E27FC236}">
                <a16:creationId xmlns:a16="http://schemas.microsoft.com/office/drawing/2014/main" id="{22D9DEBF-E582-2AD5-7E9D-AFB198327952}"/>
              </a:ext>
            </a:extLst>
          </p:cNvPr>
          <p:cNvSpPr txBox="1"/>
          <p:nvPr/>
        </p:nvSpPr>
        <p:spPr>
          <a:xfrm>
            <a:off x="8298573" y="5655712"/>
            <a:ext cx="1428148" cy="369332"/>
          </a:xfrm>
          <a:prstGeom prst="rect">
            <a:avLst/>
          </a:prstGeom>
          <a:noFill/>
        </p:spPr>
        <p:txBody>
          <a:bodyPr wrap="none" rtlCol="0">
            <a:spAutoFit/>
          </a:bodyPr>
          <a:lstStyle/>
          <a:p>
            <a:r>
              <a:rPr lang="en-CN" dirty="0"/>
              <a:t>X(global min)</a:t>
            </a:r>
          </a:p>
        </p:txBody>
      </p:sp>
    </p:spTree>
    <p:extLst>
      <p:ext uri="{BB962C8B-B14F-4D97-AF65-F5344CB8AC3E}">
        <p14:creationId xmlns:p14="http://schemas.microsoft.com/office/powerpoint/2010/main" val="1259792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Text&#10;&#10;Description automatically generated">
            <a:extLst>
              <a:ext uri="{FF2B5EF4-FFF2-40B4-BE49-F238E27FC236}">
                <a16:creationId xmlns:a16="http://schemas.microsoft.com/office/drawing/2014/main" id="{C61C8A94-AEF6-B9DA-07B1-A293E64107BA}"/>
              </a:ext>
            </a:extLst>
          </p:cNvPr>
          <p:cNvPicPr>
            <a:picLocks noChangeAspect="1"/>
          </p:cNvPicPr>
          <p:nvPr/>
        </p:nvPicPr>
        <p:blipFill>
          <a:blip r:embed="rId3"/>
          <a:stretch>
            <a:fillRect/>
          </a:stretch>
        </p:blipFill>
        <p:spPr>
          <a:xfrm>
            <a:off x="5781574" y="1400643"/>
            <a:ext cx="6061693" cy="3799646"/>
          </a:xfrm>
          <a:prstGeom prst="rect">
            <a:avLst/>
          </a:prstGeom>
        </p:spPr>
      </p:pic>
      <p:cxnSp>
        <p:nvCxnSpPr>
          <p:cNvPr id="2" name="Straight Connector 1">
            <a:extLst>
              <a:ext uri="{FF2B5EF4-FFF2-40B4-BE49-F238E27FC236}">
                <a16:creationId xmlns:a16="http://schemas.microsoft.com/office/drawing/2014/main" id="{D8102BE7-7D70-FB8D-C043-87F0D82804CE}"/>
              </a:ext>
            </a:extLst>
          </p:cNvPr>
          <p:cNvCxnSpPr>
            <a:cxnSpLocks/>
          </p:cNvCxnSpPr>
          <p:nvPr/>
        </p:nvCxnSpPr>
        <p:spPr>
          <a:xfrm>
            <a:off x="920243" y="1921219"/>
            <a:ext cx="0" cy="241551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BF7F76A-315A-2023-7B1E-174E5BBBF3F4}"/>
              </a:ext>
            </a:extLst>
          </p:cNvPr>
          <p:cNvCxnSpPr>
            <a:cxnSpLocks/>
          </p:cNvCxnSpPr>
          <p:nvPr/>
        </p:nvCxnSpPr>
        <p:spPr>
          <a:xfrm>
            <a:off x="920243" y="4336734"/>
            <a:ext cx="2216717"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936D169-DE43-3ACA-A706-84FD3BB4C625}"/>
              </a:ext>
            </a:extLst>
          </p:cNvPr>
          <p:cNvCxnSpPr>
            <a:cxnSpLocks/>
          </p:cNvCxnSpPr>
          <p:nvPr/>
        </p:nvCxnSpPr>
        <p:spPr>
          <a:xfrm>
            <a:off x="920243" y="1917239"/>
            <a:ext cx="2216717" cy="24194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6AA7A19-0F0C-DF68-1E3E-8E820F140387}"/>
              </a:ext>
            </a:extLst>
          </p:cNvPr>
          <p:cNvSpPr txBox="1"/>
          <p:nvPr/>
        </p:nvSpPr>
        <p:spPr>
          <a:xfrm>
            <a:off x="1833315" y="4386252"/>
            <a:ext cx="386644" cy="261610"/>
          </a:xfrm>
          <a:prstGeom prst="rect">
            <a:avLst/>
          </a:prstGeom>
          <a:noFill/>
        </p:spPr>
        <p:txBody>
          <a:bodyPr wrap="none" rtlCol="0">
            <a:spAutoFit/>
          </a:bodyPr>
          <a:lstStyle/>
          <a:p>
            <a:r>
              <a:rPr lang="en-CN" sz="1050" dirty="0"/>
              <a:t>L=1</a:t>
            </a:r>
          </a:p>
        </p:txBody>
      </p:sp>
      <p:sp>
        <p:nvSpPr>
          <p:cNvPr id="6" name="TextBox 5">
            <a:extLst>
              <a:ext uri="{FF2B5EF4-FFF2-40B4-BE49-F238E27FC236}">
                <a16:creationId xmlns:a16="http://schemas.microsoft.com/office/drawing/2014/main" id="{CC3A7990-C401-A76C-3E3F-4E8788E3D0A8}"/>
              </a:ext>
            </a:extLst>
          </p:cNvPr>
          <p:cNvSpPr txBox="1"/>
          <p:nvPr/>
        </p:nvSpPr>
        <p:spPr>
          <a:xfrm>
            <a:off x="920243" y="3161896"/>
            <a:ext cx="386644" cy="261610"/>
          </a:xfrm>
          <a:prstGeom prst="rect">
            <a:avLst/>
          </a:prstGeom>
          <a:noFill/>
        </p:spPr>
        <p:txBody>
          <a:bodyPr wrap="none" rtlCol="0">
            <a:spAutoFit/>
          </a:bodyPr>
          <a:lstStyle/>
          <a:p>
            <a:r>
              <a:rPr lang="en-CN" sz="1050" dirty="0"/>
              <a:t>L=1</a:t>
            </a:r>
          </a:p>
        </p:txBody>
      </p:sp>
      <p:cxnSp>
        <p:nvCxnSpPr>
          <p:cNvPr id="7" name="Straight Connector 6">
            <a:extLst>
              <a:ext uri="{FF2B5EF4-FFF2-40B4-BE49-F238E27FC236}">
                <a16:creationId xmlns:a16="http://schemas.microsoft.com/office/drawing/2014/main" id="{B2183395-1B63-221F-E8F3-606E5E11376E}"/>
              </a:ext>
            </a:extLst>
          </p:cNvPr>
          <p:cNvCxnSpPr>
            <a:cxnSpLocks/>
          </p:cNvCxnSpPr>
          <p:nvPr/>
        </p:nvCxnSpPr>
        <p:spPr>
          <a:xfrm>
            <a:off x="3136960" y="4336734"/>
            <a:ext cx="2369152" cy="1224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005913-3E48-0442-A3D1-A1D994625A93}"/>
              </a:ext>
            </a:extLst>
          </p:cNvPr>
          <p:cNvCxnSpPr>
            <a:cxnSpLocks/>
          </p:cNvCxnSpPr>
          <p:nvPr/>
        </p:nvCxnSpPr>
        <p:spPr>
          <a:xfrm flipV="1">
            <a:off x="3136960" y="2995422"/>
            <a:ext cx="1224471" cy="13413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7E68B5-9E4B-6AD7-F8E0-1B788B43FB2B}"/>
              </a:ext>
            </a:extLst>
          </p:cNvPr>
          <p:cNvCxnSpPr>
            <a:cxnSpLocks/>
          </p:cNvCxnSpPr>
          <p:nvPr/>
        </p:nvCxnSpPr>
        <p:spPr>
          <a:xfrm flipH="1" flipV="1">
            <a:off x="4361431" y="2992178"/>
            <a:ext cx="1158240" cy="13809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A53805-30A4-F8E9-E5D5-4C37964C81DF}"/>
              </a:ext>
            </a:extLst>
          </p:cNvPr>
          <p:cNvSpPr txBox="1"/>
          <p:nvPr/>
        </p:nvSpPr>
        <p:spPr>
          <a:xfrm>
            <a:off x="4469314" y="4355720"/>
            <a:ext cx="330540" cy="261610"/>
          </a:xfrm>
          <a:prstGeom prst="rect">
            <a:avLst/>
          </a:prstGeom>
          <a:noFill/>
        </p:spPr>
        <p:txBody>
          <a:bodyPr wrap="none" rtlCol="0">
            <a:spAutoFit/>
          </a:bodyPr>
          <a:lstStyle/>
          <a:p>
            <a:r>
              <a:rPr lang="en-CN" sz="1050" dirty="0"/>
              <a:t>2h</a:t>
            </a:r>
          </a:p>
        </p:txBody>
      </p:sp>
      <p:cxnSp>
        <p:nvCxnSpPr>
          <p:cNvPr id="11" name="Straight Connector 10">
            <a:extLst>
              <a:ext uri="{FF2B5EF4-FFF2-40B4-BE49-F238E27FC236}">
                <a16:creationId xmlns:a16="http://schemas.microsoft.com/office/drawing/2014/main" id="{3D60F9D7-6391-B9AB-A797-F4666555AB78}"/>
              </a:ext>
            </a:extLst>
          </p:cNvPr>
          <p:cNvCxnSpPr>
            <a:cxnSpLocks/>
          </p:cNvCxnSpPr>
          <p:nvPr/>
        </p:nvCxnSpPr>
        <p:spPr>
          <a:xfrm flipV="1">
            <a:off x="4361431" y="2969040"/>
            <a:ext cx="0" cy="1394074"/>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900B2E-4D5A-C3B7-6C92-9434CB5642EE}"/>
              </a:ext>
            </a:extLst>
          </p:cNvPr>
          <p:cNvSpPr txBox="1"/>
          <p:nvPr/>
        </p:nvSpPr>
        <p:spPr>
          <a:xfrm>
            <a:off x="4398788" y="4014019"/>
            <a:ext cx="258404" cy="261610"/>
          </a:xfrm>
          <a:prstGeom prst="rect">
            <a:avLst/>
          </a:prstGeom>
          <a:noFill/>
        </p:spPr>
        <p:txBody>
          <a:bodyPr wrap="none" rtlCol="0">
            <a:spAutoFit/>
          </a:bodyPr>
          <a:lstStyle/>
          <a:p>
            <a:r>
              <a:rPr lang="en-CN" sz="1050" dirty="0"/>
              <a:t>h</a:t>
            </a:r>
          </a:p>
        </p:txBody>
      </p:sp>
      <p:cxnSp>
        <p:nvCxnSpPr>
          <p:cNvPr id="13" name="Straight Connector 12">
            <a:extLst>
              <a:ext uri="{FF2B5EF4-FFF2-40B4-BE49-F238E27FC236}">
                <a16:creationId xmlns:a16="http://schemas.microsoft.com/office/drawing/2014/main" id="{A367A1A9-9BB6-CC15-F4FC-BD00E3F7ADAF}"/>
              </a:ext>
            </a:extLst>
          </p:cNvPr>
          <p:cNvCxnSpPr>
            <a:cxnSpLocks/>
          </p:cNvCxnSpPr>
          <p:nvPr/>
        </p:nvCxnSpPr>
        <p:spPr>
          <a:xfrm flipH="1" flipV="1">
            <a:off x="5485814" y="4348979"/>
            <a:ext cx="382278" cy="1253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84A2A2-F4FB-F315-AC2B-832CF8526C6C}"/>
              </a:ext>
            </a:extLst>
          </p:cNvPr>
          <p:cNvCxnSpPr>
            <a:cxnSpLocks/>
          </p:cNvCxnSpPr>
          <p:nvPr/>
        </p:nvCxnSpPr>
        <p:spPr>
          <a:xfrm>
            <a:off x="603306" y="4763818"/>
            <a:ext cx="5064273" cy="0"/>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7FCEF1-3F14-376C-27F1-46D35F9A4B75}"/>
              </a:ext>
            </a:extLst>
          </p:cNvPr>
          <p:cNvCxnSpPr>
            <a:cxnSpLocks/>
          </p:cNvCxnSpPr>
          <p:nvPr/>
        </p:nvCxnSpPr>
        <p:spPr>
          <a:xfrm flipV="1">
            <a:off x="603306" y="1808377"/>
            <a:ext cx="0" cy="2955441"/>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6B41BA-BB8E-602A-2C67-B89DDC1B6025}"/>
              </a:ext>
            </a:extLst>
          </p:cNvPr>
          <p:cNvSpPr txBox="1"/>
          <p:nvPr/>
        </p:nvSpPr>
        <p:spPr>
          <a:xfrm>
            <a:off x="222233" y="1972929"/>
            <a:ext cx="396262" cy="261610"/>
          </a:xfrm>
          <a:prstGeom prst="rect">
            <a:avLst/>
          </a:prstGeom>
          <a:noFill/>
        </p:spPr>
        <p:txBody>
          <a:bodyPr wrap="none" rtlCol="0">
            <a:spAutoFit/>
          </a:bodyPr>
          <a:lstStyle/>
          <a:p>
            <a:r>
              <a:rPr lang="en-CN" sz="1050" dirty="0"/>
              <a:t>F(x)</a:t>
            </a:r>
          </a:p>
        </p:txBody>
      </p:sp>
      <p:sp>
        <p:nvSpPr>
          <p:cNvPr id="17" name="TextBox 16">
            <a:extLst>
              <a:ext uri="{FF2B5EF4-FFF2-40B4-BE49-F238E27FC236}">
                <a16:creationId xmlns:a16="http://schemas.microsoft.com/office/drawing/2014/main" id="{4A90283F-4386-89AB-DD57-A912174DBFC6}"/>
              </a:ext>
            </a:extLst>
          </p:cNvPr>
          <p:cNvSpPr txBox="1"/>
          <p:nvPr/>
        </p:nvSpPr>
        <p:spPr>
          <a:xfrm>
            <a:off x="4924227" y="4788013"/>
            <a:ext cx="245580" cy="261610"/>
          </a:xfrm>
          <a:prstGeom prst="rect">
            <a:avLst/>
          </a:prstGeom>
          <a:noFill/>
        </p:spPr>
        <p:txBody>
          <a:bodyPr wrap="none" rtlCol="0">
            <a:spAutoFit/>
          </a:bodyPr>
          <a:lstStyle/>
          <a:p>
            <a:r>
              <a:rPr lang="en-CN" sz="1050" dirty="0"/>
              <a:t>x</a:t>
            </a:r>
          </a:p>
        </p:txBody>
      </p:sp>
      <p:cxnSp>
        <p:nvCxnSpPr>
          <p:cNvPr id="18" name="Straight Connector 17">
            <a:extLst>
              <a:ext uri="{FF2B5EF4-FFF2-40B4-BE49-F238E27FC236}">
                <a16:creationId xmlns:a16="http://schemas.microsoft.com/office/drawing/2014/main" id="{FF8BCEE0-C225-569E-FDA2-210A5B7D55E4}"/>
              </a:ext>
            </a:extLst>
          </p:cNvPr>
          <p:cNvCxnSpPr>
            <a:cxnSpLocks/>
          </p:cNvCxnSpPr>
          <p:nvPr/>
        </p:nvCxnSpPr>
        <p:spPr>
          <a:xfrm>
            <a:off x="920242" y="464668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C6C85E-FE1E-F9BE-E3D9-81E835ADB0D3}"/>
              </a:ext>
            </a:extLst>
          </p:cNvPr>
          <p:cNvCxnSpPr>
            <a:cxnSpLocks/>
          </p:cNvCxnSpPr>
          <p:nvPr/>
        </p:nvCxnSpPr>
        <p:spPr>
          <a:xfrm>
            <a:off x="1575372" y="464668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69C7A1-AF26-DC0B-6819-A3F403A179AF}"/>
              </a:ext>
            </a:extLst>
          </p:cNvPr>
          <p:cNvCxnSpPr>
            <a:cxnSpLocks/>
          </p:cNvCxnSpPr>
          <p:nvPr/>
        </p:nvCxnSpPr>
        <p:spPr>
          <a:xfrm>
            <a:off x="2246047" y="464668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A86682-FDFA-44C3-7226-D43E6EE85E4B}"/>
              </a:ext>
            </a:extLst>
          </p:cNvPr>
          <p:cNvCxnSpPr>
            <a:cxnSpLocks/>
          </p:cNvCxnSpPr>
          <p:nvPr/>
        </p:nvCxnSpPr>
        <p:spPr>
          <a:xfrm>
            <a:off x="2895113" y="464668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3B32A8F-EF3E-6BF2-42F6-88FD457B013A}"/>
              </a:ext>
            </a:extLst>
          </p:cNvPr>
          <p:cNvCxnSpPr>
            <a:cxnSpLocks/>
          </p:cNvCxnSpPr>
          <p:nvPr/>
        </p:nvCxnSpPr>
        <p:spPr>
          <a:xfrm>
            <a:off x="3135442" y="2721780"/>
            <a:ext cx="0" cy="1614953"/>
          </a:xfrm>
          <a:prstGeom prst="line">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430A9F-AE8E-D376-B105-05515C3244E0}"/>
              </a:ext>
            </a:extLst>
          </p:cNvPr>
          <p:cNvCxnSpPr>
            <a:cxnSpLocks/>
          </p:cNvCxnSpPr>
          <p:nvPr/>
        </p:nvCxnSpPr>
        <p:spPr>
          <a:xfrm>
            <a:off x="4361431" y="2103734"/>
            <a:ext cx="0" cy="2526101"/>
          </a:xfrm>
          <a:prstGeom prst="line">
            <a:avLst/>
          </a:prstGeom>
          <a:ln w="38100">
            <a:solidFill>
              <a:srgbClr val="7030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DE19D2-900F-0C1E-E957-787BE210615A}"/>
              </a:ext>
            </a:extLst>
          </p:cNvPr>
          <p:cNvCxnSpPr>
            <a:cxnSpLocks/>
          </p:cNvCxnSpPr>
          <p:nvPr/>
        </p:nvCxnSpPr>
        <p:spPr>
          <a:xfrm>
            <a:off x="3517552" y="3423506"/>
            <a:ext cx="0" cy="1202220"/>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735A98F-B4FB-A5D0-BBB9-1E62EF2C365B}"/>
              </a:ext>
            </a:extLst>
          </p:cNvPr>
          <p:cNvSpPr txBox="1"/>
          <p:nvPr/>
        </p:nvSpPr>
        <p:spPr>
          <a:xfrm>
            <a:off x="3220454" y="3229060"/>
            <a:ext cx="526106" cy="253916"/>
          </a:xfrm>
          <a:prstGeom prst="rect">
            <a:avLst/>
          </a:prstGeom>
          <a:noFill/>
        </p:spPr>
        <p:txBody>
          <a:bodyPr wrap="none" rtlCol="0">
            <a:spAutoFit/>
          </a:bodyPr>
          <a:lstStyle/>
          <a:p>
            <a:r>
              <a:rPr lang="en-US" sz="1050" dirty="0"/>
              <a:t>g</a:t>
            </a:r>
            <a:r>
              <a:rPr lang="en-CN" sz="1050" dirty="0"/>
              <a:t>4 =-1</a:t>
            </a:r>
          </a:p>
        </p:txBody>
      </p:sp>
      <p:sp>
        <p:nvSpPr>
          <p:cNvPr id="27" name="TextBox 26">
            <a:extLst>
              <a:ext uri="{FF2B5EF4-FFF2-40B4-BE49-F238E27FC236}">
                <a16:creationId xmlns:a16="http://schemas.microsoft.com/office/drawing/2014/main" id="{A32D8A4C-96C0-E39E-ACBF-DFDAB483F0D0}"/>
              </a:ext>
            </a:extLst>
          </p:cNvPr>
          <p:cNvSpPr txBox="1"/>
          <p:nvPr/>
        </p:nvSpPr>
        <p:spPr>
          <a:xfrm>
            <a:off x="2579241" y="2702723"/>
            <a:ext cx="418704" cy="261610"/>
          </a:xfrm>
          <a:prstGeom prst="rect">
            <a:avLst/>
          </a:prstGeom>
          <a:noFill/>
        </p:spPr>
        <p:txBody>
          <a:bodyPr wrap="none" rtlCol="0">
            <a:spAutoFit/>
          </a:bodyPr>
          <a:lstStyle/>
          <a:p>
            <a:r>
              <a:rPr lang="en-CN" sz="1050" dirty="0"/>
              <a:t>X(b)</a:t>
            </a:r>
          </a:p>
        </p:txBody>
      </p:sp>
      <p:sp>
        <p:nvSpPr>
          <p:cNvPr id="28" name="TextBox 27">
            <a:extLst>
              <a:ext uri="{FF2B5EF4-FFF2-40B4-BE49-F238E27FC236}">
                <a16:creationId xmlns:a16="http://schemas.microsoft.com/office/drawing/2014/main" id="{B3AA0536-BAC6-7369-5E70-B342E8C93A4E}"/>
              </a:ext>
            </a:extLst>
          </p:cNvPr>
          <p:cNvSpPr txBox="1"/>
          <p:nvPr/>
        </p:nvSpPr>
        <p:spPr>
          <a:xfrm>
            <a:off x="2952297" y="2423858"/>
            <a:ext cx="859531" cy="261610"/>
          </a:xfrm>
          <a:prstGeom prst="rect">
            <a:avLst/>
          </a:prstGeom>
          <a:noFill/>
        </p:spPr>
        <p:txBody>
          <a:bodyPr wrap="none" rtlCol="0">
            <a:spAutoFit/>
          </a:bodyPr>
          <a:lstStyle/>
          <a:p>
            <a:r>
              <a:rPr lang="en-CN" sz="1050" dirty="0"/>
              <a:t>X(local min)</a:t>
            </a:r>
          </a:p>
        </p:txBody>
      </p:sp>
      <p:sp>
        <p:nvSpPr>
          <p:cNvPr id="29" name="TextBox 28">
            <a:extLst>
              <a:ext uri="{FF2B5EF4-FFF2-40B4-BE49-F238E27FC236}">
                <a16:creationId xmlns:a16="http://schemas.microsoft.com/office/drawing/2014/main" id="{E723AA26-E842-DB31-6800-25FACC56885D}"/>
              </a:ext>
            </a:extLst>
          </p:cNvPr>
          <p:cNvSpPr txBox="1"/>
          <p:nvPr/>
        </p:nvSpPr>
        <p:spPr>
          <a:xfrm>
            <a:off x="1008873" y="4708241"/>
            <a:ext cx="543739" cy="261610"/>
          </a:xfrm>
          <a:prstGeom prst="rect">
            <a:avLst/>
          </a:prstGeom>
          <a:noFill/>
        </p:spPr>
        <p:txBody>
          <a:bodyPr wrap="none" rtlCol="0">
            <a:spAutoFit/>
          </a:bodyPr>
          <a:lstStyle/>
          <a:p>
            <a:r>
              <a:rPr lang="en-US" sz="1050" dirty="0"/>
              <a:t>S</a:t>
            </a:r>
            <a:r>
              <a:rPr lang="en-CN" sz="1050" dirty="0"/>
              <a:t>tep 1</a:t>
            </a:r>
          </a:p>
        </p:txBody>
      </p:sp>
      <p:sp>
        <p:nvSpPr>
          <p:cNvPr id="30" name="TextBox 29">
            <a:extLst>
              <a:ext uri="{FF2B5EF4-FFF2-40B4-BE49-F238E27FC236}">
                <a16:creationId xmlns:a16="http://schemas.microsoft.com/office/drawing/2014/main" id="{F4B96260-6F3A-B318-E977-20B6A7EF3771}"/>
              </a:ext>
            </a:extLst>
          </p:cNvPr>
          <p:cNvSpPr txBox="1"/>
          <p:nvPr/>
        </p:nvSpPr>
        <p:spPr>
          <a:xfrm>
            <a:off x="1637607" y="4708899"/>
            <a:ext cx="543739" cy="261610"/>
          </a:xfrm>
          <a:prstGeom prst="rect">
            <a:avLst/>
          </a:prstGeom>
          <a:noFill/>
        </p:spPr>
        <p:txBody>
          <a:bodyPr wrap="none" rtlCol="0">
            <a:spAutoFit/>
          </a:bodyPr>
          <a:lstStyle/>
          <a:p>
            <a:r>
              <a:rPr lang="en-US" sz="1050" dirty="0"/>
              <a:t>S</a:t>
            </a:r>
            <a:r>
              <a:rPr lang="en-CN" sz="1050" dirty="0"/>
              <a:t>tep 2</a:t>
            </a:r>
          </a:p>
        </p:txBody>
      </p:sp>
      <p:sp>
        <p:nvSpPr>
          <p:cNvPr id="31" name="TextBox 30">
            <a:extLst>
              <a:ext uri="{FF2B5EF4-FFF2-40B4-BE49-F238E27FC236}">
                <a16:creationId xmlns:a16="http://schemas.microsoft.com/office/drawing/2014/main" id="{66E74689-7761-8762-C9EC-B9FB9D42306B}"/>
              </a:ext>
            </a:extLst>
          </p:cNvPr>
          <p:cNvSpPr txBox="1"/>
          <p:nvPr/>
        </p:nvSpPr>
        <p:spPr>
          <a:xfrm>
            <a:off x="2277976" y="4707288"/>
            <a:ext cx="543739" cy="261610"/>
          </a:xfrm>
          <a:prstGeom prst="rect">
            <a:avLst/>
          </a:prstGeom>
          <a:noFill/>
        </p:spPr>
        <p:txBody>
          <a:bodyPr wrap="none" rtlCol="0">
            <a:spAutoFit/>
          </a:bodyPr>
          <a:lstStyle/>
          <a:p>
            <a:r>
              <a:rPr lang="en-US" sz="1050" dirty="0"/>
              <a:t>S</a:t>
            </a:r>
            <a:r>
              <a:rPr lang="en-CN" sz="1050" dirty="0"/>
              <a:t>tep 3</a:t>
            </a:r>
          </a:p>
        </p:txBody>
      </p:sp>
      <p:sp>
        <p:nvSpPr>
          <p:cNvPr id="32" name="TextBox 31">
            <a:extLst>
              <a:ext uri="{FF2B5EF4-FFF2-40B4-BE49-F238E27FC236}">
                <a16:creationId xmlns:a16="http://schemas.microsoft.com/office/drawing/2014/main" id="{8BA06CFD-ED15-8356-83D3-B89056610963}"/>
              </a:ext>
            </a:extLst>
          </p:cNvPr>
          <p:cNvSpPr txBox="1"/>
          <p:nvPr/>
        </p:nvSpPr>
        <p:spPr>
          <a:xfrm>
            <a:off x="2999612" y="4697626"/>
            <a:ext cx="543739" cy="261610"/>
          </a:xfrm>
          <a:prstGeom prst="rect">
            <a:avLst/>
          </a:prstGeom>
          <a:noFill/>
        </p:spPr>
        <p:txBody>
          <a:bodyPr wrap="none" rtlCol="0">
            <a:spAutoFit/>
          </a:bodyPr>
          <a:lstStyle/>
          <a:p>
            <a:r>
              <a:rPr lang="en-US" sz="1050" dirty="0"/>
              <a:t>S</a:t>
            </a:r>
            <a:r>
              <a:rPr lang="en-CN" sz="1050" dirty="0"/>
              <a:t>tep 4</a:t>
            </a:r>
          </a:p>
        </p:txBody>
      </p:sp>
      <p:sp>
        <p:nvSpPr>
          <p:cNvPr id="33" name="TextBox 32">
            <a:extLst>
              <a:ext uri="{FF2B5EF4-FFF2-40B4-BE49-F238E27FC236}">
                <a16:creationId xmlns:a16="http://schemas.microsoft.com/office/drawing/2014/main" id="{F9A01A2B-CA91-50E7-5DEC-E322BE112A56}"/>
              </a:ext>
            </a:extLst>
          </p:cNvPr>
          <p:cNvSpPr txBox="1"/>
          <p:nvPr/>
        </p:nvSpPr>
        <p:spPr>
          <a:xfrm>
            <a:off x="3488447" y="4721992"/>
            <a:ext cx="795411" cy="253916"/>
          </a:xfrm>
          <a:prstGeom prst="rect">
            <a:avLst/>
          </a:prstGeom>
          <a:noFill/>
        </p:spPr>
        <p:txBody>
          <a:bodyPr wrap="none" rtlCol="0">
            <a:spAutoFit/>
          </a:bodyPr>
          <a:lstStyle/>
          <a:p>
            <a:r>
              <a:rPr lang="en-US" sz="1050" dirty="0"/>
              <a:t>S</a:t>
            </a:r>
            <a:r>
              <a:rPr lang="en-CN" sz="1050" dirty="0"/>
              <a:t>tep 5</a:t>
            </a:r>
            <a:r>
              <a:rPr lang="en-US" sz="1050" dirty="0"/>
              <a:t>, 6, 7</a:t>
            </a:r>
            <a:endParaRPr lang="en-CN" sz="1050" dirty="0"/>
          </a:p>
        </p:txBody>
      </p:sp>
      <p:sp>
        <p:nvSpPr>
          <p:cNvPr id="36" name="TextBox 35">
            <a:extLst>
              <a:ext uri="{FF2B5EF4-FFF2-40B4-BE49-F238E27FC236}">
                <a16:creationId xmlns:a16="http://schemas.microsoft.com/office/drawing/2014/main" id="{9287DC6F-0FA4-9BEA-B85C-47F67B5707D7}"/>
              </a:ext>
            </a:extLst>
          </p:cNvPr>
          <p:cNvSpPr txBox="1"/>
          <p:nvPr/>
        </p:nvSpPr>
        <p:spPr>
          <a:xfrm>
            <a:off x="1018057" y="4407372"/>
            <a:ext cx="502061" cy="261610"/>
          </a:xfrm>
          <a:prstGeom prst="rect">
            <a:avLst/>
          </a:prstGeom>
          <a:noFill/>
        </p:spPr>
        <p:txBody>
          <a:bodyPr wrap="none" rtlCol="0">
            <a:spAutoFit/>
          </a:bodyPr>
          <a:lstStyle/>
          <a:p>
            <a:r>
              <a:rPr lang="en-CN" sz="1050" dirty="0">
                <a:solidFill>
                  <a:srgbClr val="FF0000"/>
                </a:solidFill>
              </a:rPr>
              <a:t>a=0.3</a:t>
            </a:r>
          </a:p>
        </p:txBody>
      </p:sp>
      <p:sp>
        <p:nvSpPr>
          <p:cNvPr id="37" name="TextBox 36">
            <a:extLst>
              <a:ext uri="{FF2B5EF4-FFF2-40B4-BE49-F238E27FC236}">
                <a16:creationId xmlns:a16="http://schemas.microsoft.com/office/drawing/2014/main" id="{B52B0CC3-95C9-CA01-E401-A60BD613BB9C}"/>
              </a:ext>
            </a:extLst>
          </p:cNvPr>
          <p:cNvSpPr txBox="1"/>
          <p:nvPr/>
        </p:nvSpPr>
        <p:spPr>
          <a:xfrm>
            <a:off x="5245161" y="4494921"/>
            <a:ext cx="939681" cy="261610"/>
          </a:xfrm>
          <a:prstGeom prst="rect">
            <a:avLst/>
          </a:prstGeom>
          <a:noFill/>
        </p:spPr>
        <p:txBody>
          <a:bodyPr wrap="none" rtlCol="0">
            <a:spAutoFit/>
          </a:bodyPr>
          <a:lstStyle/>
          <a:p>
            <a:r>
              <a:rPr lang="en-CN" sz="1050" dirty="0"/>
              <a:t>X(global min)</a:t>
            </a:r>
          </a:p>
        </p:txBody>
      </p:sp>
      <p:sp>
        <p:nvSpPr>
          <p:cNvPr id="38" name="TextBox 37">
            <a:extLst>
              <a:ext uri="{FF2B5EF4-FFF2-40B4-BE49-F238E27FC236}">
                <a16:creationId xmlns:a16="http://schemas.microsoft.com/office/drawing/2014/main" id="{DF9983CA-DCB0-8583-7E8B-9BB34D1BC8CD}"/>
              </a:ext>
            </a:extLst>
          </p:cNvPr>
          <p:cNvSpPr txBox="1"/>
          <p:nvPr/>
        </p:nvSpPr>
        <p:spPr>
          <a:xfrm>
            <a:off x="750070" y="445645"/>
            <a:ext cx="10230500" cy="923330"/>
          </a:xfrm>
          <a:prstGeom prst="rect">
            <a:avLst/>
          </a:prstGeom>
          <a:noFill/>
        </p:spPr>
        <p:txBody>
          <a:bodyPr wrap="square" rtlCol="0">
            <a:spAutoFit/>
          </a:bodyPr>
          <a:lstStyle/>
          <a:p>
            <a:r>
              <a:rPr lang="en-US" b="1" dirty="0"/>
              <a:t>if you apply </a:t>
            </a:r>
            <a:r>
              <a:rPr lang="en-US" b="1" dirty="0" err="1"/>
              <a:t>adam</a:t>
            </a:r>
            <a:r>
              <a:rPr lang="en-US" b="1" dirty="0"/>
              <a:t> </a:t>
            </a:r>
            <a:r>
              <a:rPr lang="en-US" b="1" dirty="0" err="1"/>
              <a:t>optimisation</a:t>
            </a:r>
            <a:r>
              <a:rPr lang="en-US" b="1" dirty="0"/>
              <a:t> with parameters given in the next slide, what is the max height ‘h’ of the bump in which the </a:t>
            </a:r>
            <a:r>
              <a:rPr lang="en-US" b="1" dirty="0" err="1"/>
              <a:t>adam</a:t>
            </a:r>
            <a:r>
              <a:rPr lang="en-US" b="1" dirty="0"/>
              <a:t> </a:t>
            </a:r>
            <a:r>
              <a:rPr lang="en-US" b="1" dirty="0" err="1"/>
              <a:t>optimiser</a:t>
            </a:r>
            <a:r>
              <a:rPr lang="en-US" b="1" dirty="0"/>
              <a:t> will escape the local min at ‘x’? use \epsilon = 0 instead of \epsilon = 1e-8 in your calculations.</a:t>
            </a:r>
            <a:endParaRPr lang="en-CN" b="1" dirty="0"/>
          </a:p>
        </p:txBody>
      </p:sp>
      <p:cxnSp>
        <p:nvCxnSpPr>
          <p:cNvPr id="52" name="Straight Connector 51">
            <a:extLst>
              <a:ext uri="{FF2B5EF4-FFF2-40B4-BE49-F238E27FC236}">
                <a16:creationId xmlns:a16="http://schemas.microsoft.com/office/drawing/2014/main" id="{FF63083B-217C-4C0F-190C-EEDA3BC41046}"/>
              </a:ext>
            </a:extLst>
          </p:cNvPr>
          <p:cNvCxnSpPr>
            <a:cxnSpLocks/>
          </p:cNvCxnSpPr>
          <p:nvPr/>
        </p:nvCxnSpPr>
        <p:spPr>
          <a:xfrm>
            <a:off x="3543351" y="4646689"/>
            <a:ext cx="406444" cy="1875"/>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C77A574-08DB-38AE-4610-8DBBDF026EAA}"/>
              </a:ext>
            </a:extLst>
          </p:cNvPr>
          <p:cNvCxnSpPr>
            <a:cxnSpLocks/>
          </p:cNvCxnSpPr>
          <p:nvPr/>
        </p:nvCxnSpPr>
        <p:spPr>
          <a:xfrm>
            <a:off x="3929850" y="4646689"/>
            <a:ext cx="265321"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8CFBED-2B82-A9D4-C9E6-A1D9BA1EADFD}"/>
              </a:ext>
            </a:extLst>
          </p:cNvPr>
          <p:cNvCxnSpPr>
            <a:cxnSpLocks/>
          </p:cNvCxnSpPr>
          <p:nvPr/>
        </p:nvCxnSpPr>
        <p:spPr>
          <a:xfrm>
            <a:off x="4100287" y="4646689"/>
            <a:ext cx="265321"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30B195-521A-4AE9-ED9C-C0BCDC1C849E}"/>
              </a:ext>
            </a:extLst>
          </p:cNvPr>
          <p:cNvCxnSpPr>
            <a:cxnSpLocks/>
          </p:cNvCxnSpPr>
          <p:nvPr/>
        </p:nvCxnSpPr>
        <p:spPr>
          <a:xfrm>
            <a:off x="3904117" y="3224463"/>
            <a:ext cx="0" cy="1395642"/>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DAED283-ADD4-9B5B-9A0C-96C75A3D7B5A}"/>
              </a:ext>
            </a:extLst>
          </p:cNvPr>
          <p:cNvSpPr txBox="1"/>
          <p:nvPr/>
        </p:nvSpPr>
        <p:spPr>
          <a:xfrm>
            <a:off x="3615012" y="3035740"/>
            <a:ext cx="526106" cy="253916"/>
          </a:xfrm>
          <a:prstGeom prst="rect">
            <a:avLst/>
          </a:prstGeom>
          <a:noFill/>
        </p:spPr>
        <p:txBody>
          <a:bodyPr wrap="none" rtlCol="0">
            <a:spAutoFit/>
          </a:bodyPr>
          <a:lstStyle/>
          <a:p>
            <a:r>
              <a:rPr lang="en-US" sz="1050" dirty="0"/>
              <a:t>g</a:t>
            </a:r>
            <a:r>
              <a:rPr lang="en-CN" sz="1050" dirty="0"/>
              <a:t>5 =-1</a:t>
            </a:r>
          </a:p>
        </p:txBody>
      </p:sp>
      <p:cxnSp>
        <p:nvCxnSpPr>
          <p:cNvPr id="60" name="Straight Connector 59">
            <a:extLst>
              <a:ext uri="{FF2B5EF4-FFF2-40B4-BE49-F238E27FC236}">
                <a16:creationId xmlns:a16="http://schemas.microsoft.com/office/drawing/2014/main" id="{5EAC956B-B6DE-90E8-BD27-2313FAE17954}"/>
              </a:ext>
            </a:extLst>
          </p:cNvPr>
          <p:cNvCxnSpPr>
            <a:cxnSpLocks/>
          </p:cNvCxnSpPr>
          <p:nvPr/>
        </p:nvCxnSpPr>
        <p:spPr>
          <a:xfrm>
            <a:off x="4158703" y="3014882"/>
            <a:ext cx="0" cy="1614953"/>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8D60F0B-6827-DF0F-B6F3-0E908620C948}"/>
              </a:ext>
            </a:extLst>
          </p:cNvPr>
          <p:cNvSpPr txBox="1"/>
          <p:nvPr/>
        </p:nvSpPr>
        <p:spPr>
          <a:xfrm>
            <a:off x="3862942" y="2818775"/>
            <a:ext cx="526106" cy="253916"/>
          </a:xfrm>
          <a:prstGeom prst="rect">
            <a:avLst/>
          </a:prstGeom>
          <a:noFill/>
        </p:spPr>
        <p:txBody>
          <a:bodyPr wrap="none" rtlCol="0">
            <a:spAutoFit/>
          </a:bodyPr>
          <a:lstStyle/>
          <a:p>
            <a:r>
              <a:rPr lang="en-US" sz="1050" dirty="0"/>
              <a:t>g</a:t>
            </a:r>
            <a:r>
              <a:rPr lang="en-CN" sz="1050" dirty="0"/>
              <a:t>6 =-1</a:t>
            </a:r>
          </a:p>
        </p:txBody>
      </p:sp>
      <p:sp>
        <p:nvSpPr>
          <p:cNvPr id="64" name="TextBox 63">
            <a:extLst>
              <a:ext uri="{FF2B5EF4-FFF2-40B4-BE49-F238E27FC236}">
                <a16:creationId xmlns:a16="http://schemas.microsoft.com/office/drawing/2014/main" id="{23AAB9AA-198C-9FFD-2A82-2769558253D4}"/>
              </a:ext>
            </a:extLst>
          </p:cNvPr>
          <p:cNvSpPr txBox="1"/>
          <p:nvPr/>
        </p:nvSpPr>
        <p:spPr>
          <a:xfrm>
            <a:off x="3899700" y="2520013"/>
            <a:ext cx="514885" cy="253916"/>
          </a:xfrm>
          <a:prstGeom prst="rect">
            <a:avLst/>
          </a:prstGeom>
          <a:noFill/>
        </p:spPr>
        <p:txBody>
          <a:bodyPr wrap="none" rtlCol="0">
            <a:spAutoFit/>
          </a:bodyPr>
          <a:lstStyle/>
          <a:p>
            <a:r>
              <a:rPr lang="en-US" sz="1050" dirty="0"/>
              <a:t>g</a:t>
            </a:r>
            <a:r>
              <a:rPr lang="en-CN" sz="1050" dirty="0"/>
              <a:t>7 = 0</a:t>
            </a:r>
          </a:p>
        </p:txBody>
      </p:sp>
      <p:sp>
        <p:nvSpPr>
          <p:cNvPr id="67" name="TextBox 66">
            <a:extLst>
              <a:ext uri="{FF2B5EF4-FFF2-40B4-BE49-F238E27FC236}">
                <a16:creationId xmlns:a16="http://schemas.microsoft.com/office/drawing/2014/main" id="{B1961A7A-1CCD-C73B-D067-7F07C65B935D}"/>
              </a:ext>
            </a:extLst>
          </p:cNvPr>
          <p:cNvSpPr txBox="1"/>
          <p:nvPr/>
        </p:nvSpPr>
        <p:spPr>
          <a:xfrm>
            <a:off x="1032635" y="5200289"/>
            <a:ext cx="3578159" cy="369332"/>
          </a:xfrm>
          <a:prstGeom prst="rect">
            <a:avLst/>
          </a:prstGeom>
          <a:noFill/>
        </p:spPr>
        <p:txBody>
          <a:bodyPr wrap="none" rtlCol="0">
            <a:spAutoFit/>
          </a:bodyPr>
          <a:lstStyle/>
          <a:p>
            <a:r>
              <a:rPr lang="en-US" dirty="0"/>
              <a:t>B</a:t>
            </a:r>
            <a:r>
              <a:rPr lang="en-CN" dirty="0"/>
              <a:t>eta1=0.9,beta2=0.999,alpha=a=0.3</a:t>
            </a:r>
          </a:p>
        </p:txBody>
      </p:sp>
    </p:spTree>
    <p:extLst>
      <p:ext uri="{BB962C8B-B14F-4D97-AF65-F5344CB8AC3E}">
        <p14:creationId xmlns:p14="http://schemas.microsoft.com/office/powerpoint/2010/main" val="36246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384AA-D924-9E92-37DC-FC4C9CAFDB53}"/>
              </a:ext>
            </a:extLst>
          </p:cNvPr>
          <p:cNvSpPr txBox="1"/>
          <p:nvPr/>
        </p:nvSpPr>
        <p:spPr>
          <a:xfrm>
            <a:off x="405988" y="181736"/>
            <a:ext cx="2836867" cy="3139321"/>
          </a:xfrm>
          <a:prstGeom prst="rect">
            <a:avLst/>
          </a:prstGeom>
          <a:noFill/>
        </p:spPr>
        <p:txBody>
          <a:bodyPr wrap="none" rtlCol="0">
            <a:spAutoFit/>
          </a:bodyPr>
          <a:lstStyle/>
          <a:p>
            <a:r>
              <a:rPr lang="en-US" dirty="0"/>
              <a:t>F</a:t>
            </a:r>
            <a:r>
              <a:rPr lang="en-CN" dirty="0"/>
              <a:t>rom step 1-4, t in (1,2,…,4):</a:t>
            </a:r>
          </a:p>
          <a:p>
            <a:endParaRPr lang="en-US" dirty="0"/>
          </a:p>
          <a:p>
            <a:r>
              <a:rPr lang="en-US" dirty="0"/>
              <a:t>Step t:</a:t>
            </a:r>
          </a:p>
          <a:p>
            <a:r>
              <a:rPr lang="en-US" dirty="0"/>
              <a:t>t=t</a:t>
            </a:r>
          </a:p>
          <a:p>
            <a:r>
              <a:rPr lang="en-US" dirty="0"/>
              <a:t>g(X(t-1))=+1</a:t>
            </a:r>
          </a:p>
          <a:p>
            <a:r>
              <a:rPr lang="en-US" dirty="0"/>
              <a:t>M</a:t>
            </a:r>
            <a:r>
              <a:rPr lang="en-CN" dirty="0"/>
              <a:t>(t) = (1-beta1^t)</a:t>
            </a:r>
          </a:p>
          <a:p>
            <a:r>
              <a:rPr lang="en-CN" dirty="0"/>
              <a:t>V(t)=(1-beta2^t)</a:t>
            </a:r>
          </a:p>
          <a:p>
            <a:r>
              <a:rPr lang="en-US" dirty="0"/>
              <a:t>M</a:t>
            </a:r>
            <a:r>
              <a:rPr lang="en-CN" dirty="0"/>
              <a:t>^=M(t)/(1-beta1^t) = 1</a:t>
            </a:r>
          </a:p>
          <a:p>
            <a:r>
              <a:rPr lang="en-US" dirty="0"/>
              <a:t>V</a:t>
            </a:r>
            <a:r>
              <a:rPr lang="en-CN" dirty="0"/>
              <a:t>^=V(t)/(1-beta2^t) = 1</a:t>
            </a:r>
          </a:p>
          <a:p>
            <a:r>
              <a:rPr lang="en-CN" dirty="0"/>
              <a:t>=&gt;</a:t>
            </a:r>
          </a:p>
          <a:p>
            <a:r>
              <a:rPr lang="en-CN" dirty="0"/>
              <a:t>X(t)=t* alpha</a:t>
            </a:r>
          </a:p>
        </p:txBody>
      </p:sp>
      <p:sp>
        <p:nvSpPr>
          <p:cNvPr id="3" name="TextBox 2">
            <a:extLst>
              <a:ext uri="{FF2B5EF4-FFF2-40B4-BE49-F238E27FC236}">
                <a16:creationId xmlns:a16="http://schemas.microsoft.com/office/drawing/2014/main" id="{9F73E73A-7FCB-9BAD-6AD0-E6F66B199DCE}"/>
              </a:ext>
            </a:extLst>
          </p:cNvPr>
          <p:cNvSpPr txBox="1"/>
          <p:nvPr/>
        </p:nvSpPr>
        <p:spPr>
          <a:xfrm>
            <a:off x="3650979" y="140631"/>
            <a:ext cx="2514599" cy="3693319"/>
          </a:xfrm>
          <a:prstGeom prst="rect">
            <a:avLst/>
          </a:prstGeom>
          <a:noFill/>
        </p:spPr>
        <p:txBody>
          <a:bodyPr wrap="none" rtlCol="0">
            <a:spAutoFit/>
          </a:bodyPr>
          <a:lstStyle/>
          <a:p>
            <a:r>
              <a:rPr lang="en-US" dirty="0"/>
              <a:t>Step 5:</a:t>
            </a:r>
          </a:p>
          <a:p>
            <a:r>
              <a:rPr lang="en-US" dirty="0"/>
              <a:t>t=5</a:t>
            </a:r>
          </a:p>
          <a:p>
            <a:r>
              <a:rPr lang="en-US" dirty="0"/>
              <a:t>If step 5 pass the bump</a:t>
            </a:r>
            <a:r>
              <a:rPr lang="en-CN" dirty="0"/>
              <a:t>:</a:t>
            </a:r>
          </a:p>
          <a:p>
            <a:r>
              <a:rPr lang="en-US" dirty="0"/>
              <a:t>h&lt;</a:t>
            </a:r>
            <a:r>
              <a:rPr lang="en-CN" dirty="0"/>
              <a:t> 5*alpha-1</a:t>
            </a:r>
            <a:endParaRPr lang="en-US" dirty="0"/>
          </a:p>
          <a:p>
            <a:r>
              <a:rPr lang="en-US" dirty="0"/>
              <a:t>g(X(t-1))=+1</a:t>
            </a:r>
          </a:p>
          <a:p>
            <a:endParaRPr lang="en-US" dirty="0"/>
          </a:p>
          <a:p>
            <a:r>
              <a:rPr lang="en-US" dirty="0"/>
              <a:t>M</a:t>
            </a:r>
            <a:r>
              <a:rPr lang="en-CN" dirty="0"/>
              <a:t>(t) = (1-beta1^t)</a:t>
            </a:r>
          </a:p>
          <a:p>
            <a:r>
              <a:rPr lang="en-CN" dirty="0"/>
              <a:t>V(t)=(1-beta2^t)</a:t>
            </a:r>
          </a:p>
          <a:p>
            <a:r>
              <a:rPr lang="en-US" dirty="0"/>
              <a:t>M</a:t>
            </a:r>
            <a:r>
              <a:rPr lang="en-CN" dirty="0"/>
              <a:t>^=M(t)/(1-beta1^t) = 1</a:t>
            </a:r>
          </a:p>
          <a:p>
            <a:r>
              <a:rPr lang="en-US" dirty="0"/>
              <a:t>V</a:t>
            </a:r>
            <a:r>
              <a:rPr lang="en-CN" dirty="0"/>
              <a:t>^=V(t)/(1-beta2^t) = 1</a:t>
            </a:r>
          </a:p>
          <a:p>
            <a:r>
              <a:rPr lang="en-CN" dirty="0"/>
              <a:t>=&gt;</a:t>
            </a:r>
          </a:p>
          <a:p>
            <a:r>
              <a:rPr lang="en-CN" dirty="0"/>
              <a:t>X(5)=5* alpha</a:t>
            </a:r>
          </a:p>
          <a:p>
            <a:r>
              <a:rPr lang="en-US" dirty="0"/>
              <a:t>A</a:t>
            </a:r>
            <a:r>
              <a:rPr lang="en-CN" dirty="0"/>
              <a:t>lready pass the bump</a:t>
            </a:r>
          </a:p>
        </p:txBody>
      </p:sp>
      <p:sp>
        <p:nvSpPr>
          <p:cNvPr id="4" name="TextBox 3">
            <a:extLst>
              <a:ext uri="{FF2B5EF4-FFF2-40B4-BE49-F238E27FC236}">
                <a16:creationId xmlns:a16="http://schemas.microsoft.com/office/drawing/2014/main" id="{CBA95D80-27C3-9ADE-57B0-9C38B14E61C5}"/>
              </a:ext>
            </a:extLst>
          </p:cNvPr>
          <p:cNvSpPr txBox="1"/>
          <p:nvPr/>
        </p:nvSpPr>
        <p:spPr>
          <a:xfrm>
            <a:off x="6590070" y="140630"/>
            <a:ext cx="4929101" cy="3693319"/>
          </a:xfrm>
          <a:prstGeom prst="rect">
            <a:avLst/>
          </a:prstGeom>
          <a:noFill/>
        </p:spPr>
        <p:txBody>
          <a:bodyPr wrap="square" rtlCol="0">
            <a:spAutoFit/>
          </a:bodyPr>
          <a:lstStyle/>
          <a:p>
            <a:r>
              <a:rPr lang="en-US" dirty="0"/>
              <a:t>Step 5:</a:t>
            </a:r>
          </a:p>
          <a:p>
            <a:r>
              <a:rPr lang="en-US" dirty="0"/>
              <a:t>t=5</a:t>
            </a:r>
          </a:p>
          <a:p>
            <a:r>
              <a:rPr lang="en-US" dirty="0"/>
              <a:t>If step 5 at the bump top:</a:t>
            </a:r>
          </a:p>
          <a:p>
            <a:r>
              <a:rPr lang="en-US" dirty="0"/>
              <a:t>g(X(t-1))=0</a:t>
            </a:r>
          </a:p>
          <a:p>
            <a:endParaRPr lang="en-US" dirty="0"/>
          </a:p>
          <a:p>
            <a:r>
              <a:rPr lang="en-US" dirty="0"/>
              <a:t>M</a:t>
            </a:r>
            <a:r>
              <a:rPr lang="en-CN" dirty="0"/>
              <a:t>(t) = beta1  * (1-beta1^(t-1)) = beta1-beta1^t</a:t>
            </a:r>
          </a:p>
          <a:p>
            <a:r>
              <a:rPr lang="en-CN" dirty="0"/>
              <a:t>V(t)=beta2 *(1-beta2^(t-1)) = beta2-beta2^t</a:t>
            </a:r>
          </a:p>
          <a:p>
            <a:r>
              <a:rPr lang="en-US" dirty="0"/>
              <a:t>M</a:t>
            </a:r>
            <a:r>
              <a:rPr lang="en-CN" dirty="0"/>
              <a:t>^=M(t)/(1-beta1^t) = … = 0.7558…</a:t>
            </a:r>
          </a:p>
          <a:p>
            <a:r>
              <a:rPr lang="en-US" dirty="0"/>
              <a:t>V</a:t>
            </a:r>
            <a:r>
              <a:rPr lang="en-CN" dirty="0"/>
              <a:t>^=V(t)/(1-beta2^t) = … =0.7996…</a:t>
            </a:r>
          </a:p>
          <a:p>
            <a:r>
              <a:rPr lang="en-CN" dirty="0"/>
              <a:t>=&gt;</a:t>
            </a:r>
          </a:p>
          <a:p>
            <a:r>
              <a:rPr lang="en-CN" dirty="0"/>
              <a:t>X(5)=…=1.453…</a:t>
            </a:r>
          </a:p>
          <a:p>
            <a:r>
              <a:rPr lang="en-CN" dirty="0"/>
              <a:t>1.453…&gt;1.2</a:t>
            </a:r>
          </a:p>
          <a:p>
            <a:r>
              <a:rPr lang="en-US" dirty="0"/>
              <a:t>A</a:t>
            </a:r>
            <a:r>
              <a:rPr lang="en-CN" dirty="0"/>
              <a:t>lready pass the bump</a:t>
            </a:r>
          </a:p>
        </p:txBody>
      </p:sp>
      <p:cxnSp>
        <p:nvCxnSpPr>
          <p:cNvPr id="5" name="Straight Connector 4">
            <a:extLst>
              <a:ext uri="{FF2B5EF4-FFF2-40B4-BE49-F238E27FC236}">
                <a16:creationId xmlns:a16="http://schemas.microsoft.com/office/drawing/2014/main" id="{BF3DE0D0-DDC3-D150-B4C7-8652EFE52A90}"/>
              </a:ext>
            </a:extLst>
          </p:cNvPr>
          <p:cNvCxnSpPr>
            <a:cxnSpLocks/>
          </p:cNvCxnSpPr>
          <p:nvPr/>
        </p:nvCxnSpPr>
        <p:spPr>
          <a:xfrm>
            <a:off x="6863588" y="3729596"/>
            <a:ext cx="0" cy="241551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181682-C5C2-0953-DAF4-1BD10D389A78}"/>
              </a:ext>
            </a:extLst>
          </p:cNvPr>
          <p:cNvCxnSpPr>
            <a:cxnSpLocks/>
          </p:cNvCxnSpPr>
          <p:nvPr/>
        </p:nvCxnSpPr>
        <p:spPr>
          <a:xfrm>
            <a:off x="6863588" y="6145111"/>
            <a:ext cx="2216717"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F0E290-D053-87B4-91E2-1AD2773520C9}"/>
              </a:ext>
            </a:extLst>
          </p:cNvPr>
          <p:cNvCxnSpPr>
            <a:cxnSpLocks/>
          </p:cNvCxnSpPr>
          <p:nvPr/>
        </p:nvCxnSpPr>
        <p:spPr>
          <a:xfrm>
            <a:off x="6863588" y="3725616"/>
            <a:ext cx="2216717" cy="24194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179660-D3E4-952C-07B5-C62DF2EDCE57}"/>
              </a:ext>
            </a:extLst>
          </p:cNvPr>
          <p:cNvSpPr txBox="1"/>
          <p:nvPr/>
        </p:nvSpPr>
        <p:spPr>
          <a:xfrm>
            <a:off x="7776660" y="6194629"/>
            <a:ext cx="386644" cy="261610"/>
          </a:xfrm>
          <a:prstGeom prst="rect">
            <a:avLst/>
          </a:prstGeom>
          <a:noFill/>
        </p:spPr>
        <p:txBody>
          <a:bodyPr wrap="none" rtlCol="0">
            <a:spAutoFit/>
          </a:bodyPr>
          <a:lstStyle/>
          <a:p>
            <a:r>
              <a:rPr lang="en-CN" sz="1050" dirty="0"/>
              <a:t>L=1</a:t>
            </a:r>
          </a:p>
        </p:txBody>
      </p:sp>
      <p:sp>
        <p:nvSpPr>
          <p:cNvPr id="9" name="TextBox 8">
            <a:extLst>
              <a:ext uri="{FF2B5EF4-FFF2-40B4-BE49-F238E27FC236}">
                <a16:creationId xmlns:a16="http://schemas.microsoft.com/office/drawing/2014/main" id="{45B5B91C-1D62-7A99-9389-EA077174B9CD}"/>
              </a:ext>
            </a:extLst>
          </p:cNvPr>
          <p:cNvSpPr txBox="1"/>
          <p:nvPr/>
        </p:nvSpPr>
        <p:spPr>
          <a:xfrm>
            <a:off x="6863588" y="4970273"/>
            <a:ext cx="386644" cy="261610"/>
          </a:xfrm>
          <a:prstGeom prst="rect">
            <a:avLst/>
          </a:prstGeom>
          <a:noFill/>
        </p:spPr>
        <p:txBody>
          <a:bodyPr wrap="none" rtlCol="0">
            <a:spAutoFit/>
          </a:bodyPr>
          <a:lstStyle/>
          <a:p>
            <a:r>
              <a:rPr lang="en-CN" sz="1050" dirty="0"/>
              <a:t>L=1</a:t>
            </a:r>
          </a:p>
        </p:txBody>
      </p:sp>
      <p:cxnSp>
        <p:nvCxnSpPr>
          <p:cNvPr id="10" name="Straight Connector 9">
            <a:extLst>
              <a:ext uri="{FF2B5EF4-FFF2-40B4-BE49-F238E27FC236}">
                <a16:creationId xmlns:a16="http://schemas.microsoft.com/office/drawing/2014/main" id="{6D0DD9EB-6900-E742-9342-EC1EF79146DA}"/>
              </a:ext>
            </a:extLst>
          </p:cNvPr>
          <p:cNvCxnSpPr>
            <a:cxnSpLocks/>
          </p:cNvCxnSpPr>
          <p:nvPr/>
        </p:nvCxnSpPr>
        <p:spPr>
          <a:xfrm>
            <a:off x="9080305" y="6145111"/>
            <a:ext cx="720266" cy="681"/>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08CB11-0B7E-B93E-5997-9B973A1BD3C7}"/>
              </a:ext>
            </a:extLst>
          </p:cNvPr>
          <p:cNvCxnSpPr>
            <a:cxnSpLocks/>
          </p:cNvCxnSpPr>
          <p:nvPr/>
        </p:nvCxnSpPr>
        <p:spPr>
          <a:xfrm flipV="1">
            <a:off x="9080305" y="5693865"/>
            <a:ext cx="391736" cy="4512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CB83E3-AD62-3E97-445A-3C2234918EBF}"/>
              </a:ext>
            </a:extLst>
          </p:cNvPr>
          <p:cNvCxnSpPr>
            <a:cxnSpLocks/>
          </p:cNvCxnSpPr>
          <p:nvPr/>
        </p:nvCxnSpPr>
        <p:spPr>
          <a:xfrm flipH="1" flipV="1">
            <a:off x="9458670" y="5706702"/>
            <a:ext cx="341901" cy="43274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36385F-A720-847B-1C8E-06BEA106A8BB}"/>
              </a:ext>
            </a:extLst>
          </p:cNvPr>
          <p:cNvSpPr txBox="1"/>
          <p:nvPr/>
        </p:nvSpPr>
        <p:spPr>
          <a:xfrm>
            <a:off x="9156156" y="6022641"/>
            <a:ext cx="330540" cy="261610"/>
          </a:xfrm>
          <a:prstGeom prst="rect">
            <a:avLst/>
          </a:prstGeom>
          <a:noFill/>
        </p:spPr>
        <p:txBody>
          <a:bodyPr wrap="none" rtlCol="0">
            <a:spAutoFit/>
          </a:bodyPr>
          <a:lstStyle/>
          <a:p>
            <a:r>
              <a:rPr lang="en-CN" sz="1050" dirty="0"/>
              <a:t>2h</a:t>
            </a:r>
          </a:p>
        </p:txBody>
      </p:sp>
      <p:cxnSp>
        <p:nvCxnSpPr>
          <p:cNvPr id="14" name="Straight Connector 13">
            <a:extLst>
              <a:ext uri="{FF2B5EF4-FFF2-40B4-BE49-F238E27FC236}">
                <a16:creationId xmlns:a16="http://schemas.microsoft.com/office/drawing/2014/main" id="{0563303F-B8F2-C19C-AB1B-A3E477245B6B}"/>
              </a:ext>
            </a:extLst>
          </p:cNvPr>
          <p:cNvCxnSpPr>
            <a:cxnSpLocks/>
          </p:cNvCxnSpPr>
          <p:nvPr/>
        </p:nvCxnSpPr>
        <p:spPr>
          <a:xfrm flipV="1">
            <a:off x="9467782" y="5730661"/>
            <a:ext cx="4259" cy="427286"/>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1EEAEC-4742-3843-E6D5-D47256D9D29C}"/>
              </a:ext>
            </a:extLst>
          </p:cNvPr>
          <p:cNvSpPr txBox="1"/>
          <p:nvPr/>
        </p:nvSpPr>
        <p:spPr>
          <a:xfrm>
            <a:off x="9425140" y="5840458"/>
            <a:ext cx="258404" cy="261610"/>
          </a:xfrm>
          <a:prstGeom prst="rect">
            <a:avLst/>
          </a:prstGeom>
          <a:noFill/>
        </p:spPr>
        <p:txBody>
          <a:bodyPr wrap="none" rtlCol="0">
            <a:spAutoFit/>
          </a:bodyPr>
          <a:lstStyle/>
          <a:p>
            <a:r>
              <a:rPr lang="en-CN" sz="1050" dirty="0"/>
              <a:t>h</a:t>
            </a:r>
          </a:p>
        </p:txBody>
      </p:sp>
      <p:cxnSp>
        <p:nvCxnSpPr>
          <p:cNvPr id="16" name="Straight Connector 15">
            <a:extLst>
              <a:ext uri="{FF2B5EF4-FFF2-40B4-BE49-F238E27FC236}">
                <a16:creationId xmlns:a16="http://schemas.microsoft.com/office/drawing/2014/main" id="{2ADEB56A-B0E7-B807-7C2D-320ED442BDC8}"/>
              </a:ext>
            </a:extLst>
          </p:cNvPr>
          <p:cNvCxnSpPr>
            <a:cxnSpLocks/>
          </p:cNvCxnSpPr>
          <p:nvPr/>
        </p:nvCxnSpPr>
        <p:spPr>
          <a:xfrm flipH="1" flipV="1">
            <a:off x="9778790" y="6134423"/>
            <a:ext cx="597591" cy="1615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865839-DACB-4CC1-DA61-316BCA50E15F}"/>
              </a:ext>
            </a:extLst>
          </p:cNvPr>
          <p:cNvCxnSpPr>
            <a:cxnSpLocks/>
          </p:cNvCxnSpPr>
          <p:nvPr/>
        </p:nvCxnSpPr>
        <p:spPr>
          <a:xfrm>
            <a:off x="6546651" y="6572195"/>
            <a:ext cx="5064273" cy="0"/>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448BC6-48F3-60AD-402B-11C994F56B92}"/>
              </a:ext>
            </a:extLst>
          </p:cNvPr>
          <p:cNvCxnSpPr>
            <a:cxnSpLocks/>
          </p:cNvCxnSpPr>
          <p:nvPr/>
        </p:nvCxnSpPr>
        <p:spPr>
          <a:xfrm flipV="1">
            <a:off x="6546651" y="3616754"/>
            <a:ext cx="0" cy="2955441"/>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89492E9-7468-736D-B6A9-8AC32E8763D1}"/>
              </a:ext>
            </a:extLst>
          </p:cNvPr>
          <p:cNvSpPr txBox="1"/>
          <p:nvPr/>
        </p:nvSpPr>
        <p:spPr>
          <a:xfrm>
            <a:off x="6165578" y="3781306"/>
            <a:ext cx="396262" cy="261610"/>
          </a:xfrm>
          <a:prstGeom prst="rect">
            <a:avLst/>
          </a:prstGeom>
          <a:noFill/>
        </p:spPr>
        <p:txBody>
          <a:bodyPr wrap="none" rtlCol="0">
            <a:spAutoFit/>
          </a:bodyPr>
          <a:lstStyle/>
          <a:p>
            <a:r>
              <a:rPr lang="en-CN" sz="1050" dirty="0"/>
              <a:t>F(x)</a:t>
            </a:r>
          </a:p>
        </p:txBody>
      </p:sp>
      <p:sp>
        <p:nvSpPr>
          <p:cNvPr id="20" name="TextBox 19">
            <a:extLst>
              <a:ext uri="{FF2B5EF4-FFF2-40B4-BE49-F238E27FC236}">
                <a16:creationId xmlns:a16="http://schemas.microsoft.com/office/drawing/2014/main" id="{D15490FA-E7DC-D0B2-FDF7-F68DBE58EB0E}"/>
              </a:ext>
            </a:extLst>
          </p:cNvPr>
          <p:cNvSpPr txBox="1"/>
          <p:nvPr/>
        </p:nvSpPr>
        <p:spPr>
          <a:xfrm>
            <a:off x="10867572" y="6596390"/>
            <a:ext cx="245580" cy="261610"/>
          </a:xfrm>
          <a:prstGeom prst="rect">
            <a:avLst/>
          </a:prstGeom>
          <a:noFill/>
        </p:spPr>
        <p:txBody>
          <a:bodyPr wrap="none" rtlCol="0">
            <a:spAutoFit/>
          </a:bodyPr>
          <a:lstStyle/>
          <a:p>
            <a:r>
              <a:rPr lang="en-CN" sz="1050" dirty="0"/>
              <a:t>x</a:t>
            </a:r>
          </a:p>
        </p:txBody>
      </p:sp>
      <p:cxnSp>
        <p:nvCxnSpPr>
          <p:cNvPr id="21" name="Straight Connector 20">
            <a:extLst>
              <a:ext uri="{FF2B5EF4-FFF2-40B4-BE49-F238E27FC236}">
                <a16:creationId xmlns:a16="http://schemas.microsoft.com/office/drawing/2014/main" id="{36F3AABF-513E-42FF-BEE1-A995B42FF877}"/>
              </a:ext>
            </a:extLst>
          </p:cNvPr>
          <p:cNvCxnSpPr>
            <a:cxnSpLocks/>
          </p:cNvCxnSpPr>
          <p:nvPr/>
        </p:nvCxnSpPr>
        <p:spPr>
          <a:xfrm>
            <a:off x="6863587" y="6455066"/>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977ADA-DAF4-6E91-CB4F-1A1CF94C2637}"/>
              </a:ext>
            </a:extLst>
          </p:cNvPr>
          <p:cNvCxnSpPr>
            <a:cxnSpLocks/>
          </p:cNvCxnSpPr>
          <p:nvPr/>
        </p:nvCxnSpPr>
        <p:spPr>
          <a:xfrm>
            <a:off x="7518717" y="6455066"/>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2B7B82-9F25-6133-C555-B812624EC142}"/>
              </a:ext>
            </a:extLst>
          </p:cNvPr>
          <p:cNvCxnSpPr>
            <a:cxnSpLocks/>
          </p:cNvCxnSpPr>
          <p:nvPr/>
        </p:nvCxnSpPr>
        <p:spPr>
          <a:xfrm>
            <a:off x="8189392" y="6455066"/>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CB8705-85AC-C020-85EF-A243114F345B}"/>
              </a:ext>
            </a:extLst>
          </p:cNvPr>
          <p:cNvCxnSpPr>
            <a:cxnSpLocks/>
          </p:cNvCxnSpPr>
          <p:nvPr/>
        </p:nvCxnSpPr>
        <p:spPr>
          <a:xfrm>
            <a:off x="8838458" y="6455066"/>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9F9C5B-C60E-64A4-1D12-C7429B9BFC5D}"/>
              </a:ext>
            </a:extLst>
          </p:cNvPr>
          <p:cNvCxnSpPr>
            <a:cxnSpLocks/>
          </p:cNvCxnSpPr>
          <p:nvPr/>
        </p:nvCxnSpPr>
        <p:spPr>
          <a:xfrm>
            <a:off x="9078787" y="4530157"/>
            <a:ext cx="0" cy="1614953"/>
          </a:xfrm>
          <a:prstGeom prst="line">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0577D8-2A37-FAB1-63BD-561D1BCD4A0D}"/>
              </a:ext>
            </a:extLst>
          </p:cNvPr>
          <p:cNvCxnSpPr>
            <a:cxnSpLocks/>
          </p:cNvCxnSpPr>
          <p:nvPr/>
        </p:nvCxnSpPr>
        <p:spPr>
          <a:xfrm>
            <a:off x="9460897" y="5231883"/>
            <a:ext cx="0" cy="1202220"/>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6754E0-3BA5-45FF-E149-9CD8DE7255F8}"/>
              </a:ext>
            </a:extLst>
          </p:cNvPr>
          <p:cNvSpPr txBox="1"/>
          <p:nvPr/>
        </p:nvSpPr>
        <p:spPr>
          <a:xfrm>
            <a:off x="9163799" y="5037437"/>
            <a:ext cx="484428" cy="253916"/>
          </a:xfrm>
          <a:prstGeom prst="rect">
            <a:avLst/>
          </a:prstGeom>
          <a:noFill/>
        </p:spPr>
        <p:txBody>
          <a:bodyPr wrap="none" rtlCol="0">
            <a:spAutoFit/>
          </a:bodyPr>
          <a:lstStyle/>
          <a:p>
            <a:r>
              <a:rPr lang="en-US" sz="1050" dirty="0"/>
              <a:t>g</a:t>
            </a:r>
            <a:r>
              <a:rPr lang="en-CN" sz="1050" dirty="0"/>
              <a:t>4 =0</a:t>
            </a:r>
          </a:p>
        </p:txBody>
      </p:sp>
      <p:sp>
        <p:nvSpPr>
          <p:cNvPr id="29" name="TextBox 28">
            <a:extLst>
              <a:ext uri="{FF2B5EF4-FFF2-40B4-BE49-F238E27FC236}">
                <a16:creationId xmlns:a16="http://schemas.microsoft.com/office/drawing/2014/main" id="{AB6A030A-B657-AB6A-E611-CA669E132CDD}"/>
              </a:ext>
            </a:extLst>
          </p:cNvPr>
          <p:cNvSpPr txBox="1"/>
          <p:nvPr/>
        </p:nvSpPr>
        <p:spPr>
          <a:xfrm>
            <a:off x="8522586" y="4511100"/>
            <a:ext cx="418704" cy="261610"/>
          </a:xfrm>
          <a:prstGeom prst="rect">
            <a:avLst/>
          </a:prstGeom>
          <a:noFill/>
        </p:spPr>
        <p:txBody>
          <a:bodyPr wrap="none" rtlCol="0">
            <a:spAutoFit/>
          </a:bodyPr>
          <a:lstStyle/>
          <a:p>
            <a:r>
              <a:rPr lang="en-CN" sz="1050" dirty="0"/>
              <a:t>X(b)</a:t>
            </a:r>
          </a:p>
        </p:txBody>
      </p:sp>
      <p:sp>
        <p:nvSpPr>
          <p:cNvPr id="30" name="TextBox 29">
            <a:extLst>
              <a:ext uri="{FF2B5EF4-FFF2-40B4-BE49-F238E27FC236}">
                <a16:creationId xmlns:a16="http://schemas.microsoft.com/office/drawing/2014/main" id="{0851EF37-A335-FF39-18A4-E56D32941DB4}"/>
              </a:ext>
            </a:extLst>
          </p:cNvPr>
          <p:cNvSpPr txBox="1"/>
          <p:nvPr/>
        </p:nvSpPr>
        <p:spPr>
          <a:xfrm>
            <a:off x="8895642" y="4232235"/>
            <a:ext cx="859531" cy="261610"/>
          </a:xfrm>
          <a:prstGeom prst="rect">
            <a:avLst/>
          </a:prstGeom>
          <a:noFill/>
        </p:spPr>
        <p:txBody>
          <a:bodyPr wrap="none" rtlCol="0">
            <a:spAutoFit/>
          </a:bodyPr>
          <a:lstStyle/>
          <a:p>
            <a:r>
              <a:rPr lang="en-CN" sz="1050" dirty="0"/>
              <a:t>X(local min)</a:t>
            </a:r>
          </a:p>
        </p:txBody>
      </p:sp>
      <p:sp>
        <p:nvSpPr>
          <p:cNvPr id="31" name="TextBox 30">
            <a:extLst>
              <a:ext uri="{FF2B5EF4-FFF2-40B4-BE49-F238E27FC236}">
                <a16:creationId xmlns:a16="http://schemas.microsoft.com/office/drawing/2014/main" id="{C0B62F9E-DFD2-C9F7-E4B0-1266C74F73FD}"/>
              </a:ext>
            </a:extLst>
          </p:cNvPr>
          <p:cNvSpPr txBox="1"/>
          <p:nvPr/>
        </p:nvSpPr>
        <p:spPr>
          <a:xfrm>
            <a:off x="6952218" y="6516618"/>
            <a:ext cx="543739" cy="261610"/>
          </a:xfrm>
          <a:prstGeom prst="rect">
            <a:avLst/>
          </a:prstGeom>
          <a:noFill/>
        </p:spPr>
        <p:txBody>
          <a:bodyPr wrap="none" rtlCol="0">
            <a:spAutoFit/>
          </a:bodyPr>
          <a:lstStyle/>
          <a:p>
            <a:r>
              <a:rPr lang="en-US" sz="1050" dirty="0"/>
              <a:t>S</a:t>
            </a:r>
            <a:r>
              <a:rPr lang="en-CN" sz="1050" dirty="0"/>
              <a:t>tep 1</a:t>
            </a:r>
          </a:p>
        </p:txBody>
      </p:sp>
      <p:sp>
        <p:nvSpPr>
          <p:cNvPr id="32" name="TextBox 31">
            <a:extLst>
              <a:ext uri="{FF2B5EF4-FFF2-40B4-BE49-F238E27FC236}">
                <a16:creationId xmlns:a16="http://schemas.microsoft.com/office/drawing/2014/main" id="{49154947-B3D0-9978-BD8A-47FA62D92913}"/>
              </a:ext>
            </a:extLst>
          </p:cNvPr>
          <p:cNvSpPr txBox="1"/>
          <p:nvPr/>
        </p:nvSpPr>
        <p:spPr>
          <a:xfrm>
            <a:off x="7580952" y="6517276"/>
            <a:ext cx="543739" cy="261610"/>
          </a:xfrm>
          <a:prstGeom prst="rect">
            <a:avLst/>
          </a:prstGeom>
          <a:noFill/>
        </p:spPr>
        <p:txBody>
          <a:bodyPr wrap="none" rtlCol="0">
            <a:spAutoFit/>
          </a:bodyPr>
          <a:lstStyle/>
          <a:p>
            <a:r>
              <a:rPr lang="en-US" sz="1050" dirty="0"/>
              <a:t>S</a:t>
            </a:r>
            <a:r>
              <a:rPr lang="en-CN" sz="1050" dirty="0"/>
              <a:t>tep 2</a:t>
            </a:r>
          </a:p>
        </p:txBody>
      </p:sp>
      <p:sp>
        <p:nvSpPr>
          <p:cNvPr id="33" name="TextBox 32">
            <a:extLst>
              <a:ext uri="{FF2B5EF4-FFF2-40B4-BE49-F238E27FC236}">
                <a16:creationId xmlns:a16="http://schemas.microsoft.com/office/drawing/2014/main" id="{CF56E698-AFAD-FA98-9467-93A448F6CED3}"/>
              </a:ext>
            </a:extLst>
          </p:cNvPr>
          <p:cNvSpPr txBox="1"/>
          <p:nvPr/>
        </p:nvSpPr>
        <p:spPr>
          <a:xfrm>
            <a:off x="8221321" y="6515665"/>
            <a:ext cx="543739" cy="261610"/>
          </a:xfrm>
          <a:prstGeom prst="rect">
            <a:avLst/>
          </a:prstGeom>
          <a:noFill/>
        </p:spPr>
        <p:txBody>
          <a:bodyPr wrap="none" rtlCol="0">
            <a:spAutoFit/>
          </a:bodyPr>
          <a:lstStyle/>
          <a:p>
            <a:r>
              <a:rPr lang="en-US" sz="1050" dirty="0"/>
              <a:t>S</a:t>
            </a:r>
            <a:r>
              <a:rPr lang="en-CN" sz="1050" dirty="0"/>
              <a:t>tep 3</a:t>
            </a:r>
          </a:p>
        </p:txBody>
      </p:sp>
      <p:sp>
        <p:nvSpPr>
          <p:cNvPr id="34" name="TextBox 33">
            <a:extLst>
              <a:ext uri="{FF2B5EF4-FFF2-40B4-BE49-F238E27FC236}">
                <a16:creationId xmlns:a16="http://schemas.microsoft.com/office/drawing/2014/main" id="{24183C71-685B-F4EE-43C1-899FCFC5D7ED}"/>
              </a:ext>
            </a:extLst>
          </p:cNvPr>
          <p:cNvSpPr txBox="1"/>
          <p:nvPr/>
        </p:nvSpPr>
        <p:spPr>
          <a:xfrm>
            <a:off x="8942957" y="6506003"/>
            <a:ext cx="543739" cy="261610"/>
          </a:xfrm>
          <a:prstGeom prst="rect">
            <a:avLst/>
          </a:prstGeom>
          <a:noFill/>
        </p:spPr>
        <p:txBody>
          <a:bodyPr wrap="none" rtlCol="0">
            <a:spAutoFit/>
          </a:bodyPr>
          <a:lstStyle/>
          <a:p>
            <a:r>
              <a:rPr lang="en-US" sz="1050" dirty="0"/>
              <a:t>S</a:t>
            </a:r>
            <a:r>
              <a:rPr lang="en-CN" sz="1050" dirty="0"/>
              <a:t>tep 4</a:t>
            </a:r>
          </a:p>
        </p:txBody>
      </p:sp>
      <p:sp>
        <p:nvSpPr>
          <p:cNvPr id="35" name="TextBox 34">
            <a:extLst>
              <a:ext uri="{FF2B5EF4-FFF2-40B4-BE49-F238E27FC236}">
                <a16:creationId xmlns:a16="http://schemas.microsoft.com/office/drawing/2014/main" id="{CDEECD28-2F97-D6E5-A206-AD3D1CC1B9CF}"/>
              </a:ext>
            </a:extLst>
          </p:cNvPr>
          <p:cNvSpPr txBox="1"/>
          <p:nvPr/>
        </p:nvSpPr>
        <p:spPr>
          <a:xfrm>
            <a:off x="9431792" y="6530369"/>
            <a:ext cx="529312" cy="253916"/>
          </a:xfrm>
          <a:prstGeom prst="rect">
            <a:avLst/>
          </a:prstGeom>
          <a:noFill/>
        </p:spPr>
        <p:txBody>
          <a:bodyPr wrap="none" rtlCol="0">
            <a:spAutoFit/>
          </a:bodyPr>
          <a:lstStyle/>
          <a:p>
            <a:r>
              <a:rPr lang="en-US" sz="1050" dirty="0"/>
              <a:t>S</a:t>
            </a:r>
            <a:r>
              <a:rPr lang="en-CN" sz="1050" dirty="0"/>
              <a:t>tep 5</a:t>
            </a:r>
          </a:p>
        </p:txBody>
      </p:sp>
      <p:sp>
        <p:nvSpPr>
          <p:cNvPr id="36" name="TextBox 35">
            <a:extLst>
              <a:ext uri="{FF2B5EF4-FFF2-40B4-BE49-F238E27FC236}">
                <a16:creationId xmlns:a16="http://schemas.microsoft.com/office/drawing/2014/main" id="{97B57225-A507-DC72-94C8-18CA2B78741D}"/>
              </a:ext>
            </a:extLst>
          </p:cNvPr>
          <p:cNvSpPr txBox="1"/>
          <p:nvPr/>
        </p:nvSpPr>
        <p:spPr>
          <a:xfrm>
            <a:off x="6961402" y="6215749"/>
            <a:ext cx="502061" cy="261610"/>
          </a:xfrm>
          <a:prstGeom prst="rect">
            <a:avLst/>
          </a:prstGeom>
          <a:noFill/>
        </p:spPr>
        <p:txBody>
          <a:bodyPr wrap="none" rtlCol="0">
            <a:spAutoFit/>
          </a:bodyPr>
          <a:lstStyle/>
          <a:p>
            <a:r>
              <a:rPr lang="en-CN" sz="1050" dirty="0">
                <a:solidFill>
                  <a:srgbClr val="FF0000"/>
                </a:solidFill>
              </a:rPr>
              <a:t>a=0.3</a:t>
            </a:r>
          </a:p>
        </p:txBody>
      </p:sp>
      <p:sp>
        <p:nvSpPr>
          <p:cNvPr id="37" name="TextBox 36">
            <a:extLst>
              <a:ext uri="{FF2B5EF4-FFF2-40B4-BE49-F238E27FC236}">
                <a16:creationId xmlns:a16="http://schemas.microsoft.com/office/drawing/2014/main" id="{4B93CF82-4643-18B1-F33D-4845926141F8}"/>
              </a:ext>
            </a:extLst>
          </p:cNvPr>
          <p:cNvSpPr txBox="1"/>
          <p:nvPr/>
        </p:nvSpPr>
        <p:spPr>
          <a:xfrm>
            <a:off x="10165658" y="6250322"/>
            <a:ext cx="939681" cy="261610"/>
          </a:xfrm>
          <a:prstGeom prst="rect">
            <a:avLst/>
          </a:prstGeom>
          <a:noFill/>
        </p:spPr>
        <p:txBody>
          <a:bodyPr wrap="none" rtlCol="0">
            <a:spAutoFit/>
          </a:bodyPr>
          <a:lstStyle/>
          <a:p>
            <a:r>
              <a:rPr lang="en-CN" sz="1050" dirty="0"/>
              <a:t>X(global min)</a:t>
            </a:r>
          </a:p>
        </p:txBody>
      </p:sp>
      <p:cxnSp>
        <p:nvCxnSpPr>
          <p:cNvPr id="38" name="Straight Connector 37">
            <a:extLst>
              <a:ext uri="{FF2B5EF4-FFF2-40B4-BE49-F238E27FC236}">
                <a16:creationId xmlns:a16="http://schemas.microsoft.com/office/drawing/2014/main" id="{BD76C979-DD63-D9C8-79FA-0DB2FC8187F5}"/>
              </a:ext>
            </a:extLst>
          </p:cNvPr>
          <p:cNvCxnSpPr>
            <a:cxnSpLocks/>
          </p:cNvCxnSpPr>
          <p:nvPr/>
        </p:nvCxnSpPr>
        <p:spPr>
          <a:xfrm>
            <a:off x="9486696" y="6455066"/>
            <a:ext cx="592476"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77B472-7D77-0026-7B11-C0565FD51F08}"/>
              </a:ext>
            </a:extLst>
          </p:cNvPr>
          <p:cNvCxnSpPr>
            <a:cxnSpLocks/>
          </p:cNvCxnSpPr>
          <p:nvPr/>
        </p:nvCxnSpPr>
        <p:spPr>
          <a:xfrm>
            <a:off x="10079172" y="5081717"/>
            <a:ext cx="0" cy="1395642"/>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32CE30A-B2E7-678B-8543-80C0BF0C03BC}"/>
              </a:ext>
            </a:extLst>
          </p:cNvPr>
          <p:cNvSpPr txBox="1"/>
          <p:nvPr/>
        </p:nvSpPr>
        <p:spPr>
          <a:xfrm>
            <a:off x="9750524" y="4846507"/>
            <a:ext cx="484428" cy="253916"/>
          </a:xfrm>
          <a:prstGeom prst="rect">
            <a:avLst/>
          </a:prstGeom>
          <a:noFill/>
        </p:spPr>
        <p:txBody>
          <a:bodyPr wrap="none" rtlCol="0">
            <a:spAutoFit/>
          </a:bodyPr>
          <a:lstStyle/>
          <a:p>
            <a:r>
              <a:rPr lang="en-US" sz="1050" dirty="0"/>
              <a:t>g</a:t>
            </a:r>
            <a:r>
              <a:rPr lang="en-CN" sz="1050" dirty="0"/>
              <a:t>5 &gt;0</a:t>
            </a:r>
          </a:p>
        </p:txBody>
      </p:sp>
      <p:cxnSp>
        <p:nvCxnSpPr>
          <p:cNvPr id="54" name="Straight Connector 53">
            <a:extLst>
              <a:ext uri="{FF2B5EF4-FFF2-40B4-BE49-F238E27FC236}">
                <a16:creationId xmlns:a16="http://schemas.microsoft.com/office/drawing/2014/main" id="{F5BDB0F0-78B2-E423-A463-480D4DC66FBB}"/>
              </a:ext>
            </a:extLst>
          </p:cNvPr>
          <p:cNvCxnSpPr>
            <a:cxnSpLocks/>
          </p:cNvCxnSpPr>
          <p:nvPr/>
        </p:nvCxnSpPr>
        <p:spPr>
          <a:xfrm>
            <a:off x="1306523" y="3692004"/>
            <a:ext cx="0" cy="241551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D6A298C-6A89-6D73-1D72-3D91D0691E40}"/>
              </a:ext>
            </a:extLst>
          </p:cNvPr>
          <p:cNvCxnSpPr>
            <a:cxnSpLocks/>
          </p:cNvCxnSpPr>
          <p:nvPr/>
        </p:nvCxnSpPr>
        <p:spPr>
          <a:xfrm>
            <a:off x="1306523" y="6107519"/>
            <a:ext cx="2216717"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1AC9D0-AB40-6777-B5E8-A2E2DDC2DDC1}"/>
              </a:ext>
            </a:extLst>
          </p:cNvPr>
          <p:cNvCxnSpPr>
            <a:cxnSpLocks/>
          </p:cNvCxnSpPr>
          <p:nvPr/>
        </p:nvCxnSpPr>
        <p:spPr>
          <a:xfrm>
            <a:off x="1306523" y="3688024"/>
            <a:ext cx="2216717" cy="24194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51D992D-81FA-6049-AF50-090A5B48A491}"/>
              </a:ext>
            </a:extLst>
          </p:cNvPr>
          <p:cNvSpPr txBox="1"/>
          <p:nvPr/>
        </p:nvSpPr>
        <p:spPr>
          <a:xfrm>
            <a:off x="2219595" y="6157037"/>
            <a:ext cx="386644" cy="261610"/>
          </a:xfrm>
          <a:prstGeom prst="rect">
            <a:avLst/>
          </a:prstGeom>
          <a:noFill/>
        </p:spPr>
        <p:txBody>
          <a:bodyPr wrap="none" rtlCol="0">
            <a:spAutoFit/>
          </a:bodyPr>
          <a:lstStyle/>
          <a:p>
            <a:r>
              <a:rPr lang="en-CN" sz="1050" dirty="0"/>
              <a:t>L=1</a:t>
            </a:r>
          </a:p>
        </p:txBody>
      </p:sp>
      <p:sp>
        <p:nvSpPr>
          <p:cNvPr id="58" name="TextBox 57">
            <a:extLst>
              <a:ext uri="{FF2B5EF4-FFF2-40B4-BE49-F238E27FC236}">
                <a16:creationId xmlns:a16="http://schemas.microsoft.com/office/drawing/2014/main" id="{9CDD05BE-7E6F-95E3-2C50-6F714458AC5A}"/>
              </a:ext>
            </a:extLst>
          </p:cNvPr>
          <p:cNvSpPr txBox="1"/>
          <p:nvPr/>
        </p:nvSpPr>
        <p:spPr>
          <a:xfrm>
            <a:off x="1306523" y="4932681"/>
            <a:ext cx="386644" cy="261610"/>
          </a:xfrm>
          <a:prstGeom prst="rect">
            <a:avLst/>
          </a:prstGeom>
          <a:noFill/>
        </p:spPr>
        <p:txBody>
          <a:bodyPr wrap="none" rtlCol="0">
            <a:spAutoFit/>
          </a:bodyPr>
          <a:lstStyle/>
          <a:p>
            <a:r>
              <a:rPr lang="en-CN" sz="1050" dirty="0"/>
              <a:t>L=1</a:t>
            </a:r>
          </a:p>
        </p:txBody>
      </p:sp>
      <p:cxnSp>
        <p:nvCxnSpPr>
          <p:cNvPr id="59" name="Straight Connector 58">
            <a:extLst>
              <a:ext uri="{FF2B5EF4-FFF2-40B4-BE49-F238E27FC236}">
                <a16:creationId xmlns:a16="http://schemas.microsoft.com/office/drawing/2014/main" id="{5077119D-126C-7E6D-83F2-A176BF36802D}"/>
              </a:ext>
            </a:extLst>
          </p:cNvPr>
          <p:cNvCxnSpPr>
            <a:cxnSpLocks/>
          </p:cNvCxnSpPr>
          <p:nvPr/>
        </p:nvCxnSpPr>
        <p:spPr>
          <a:xfrm>
            <a:off x="3523240" y="6107519"/>
            <a:ext cx="511156" cy="10804"/>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B18C325-3E5B-C653-6D73-7F5791F3F0BF}"/>
              </a:ext>
            </a:extLst>
          </p:cNvPr>
          <p:cNvCxnSpPr>
            <a:cxnSpLocks/>
          </p:cNvCxnSpPr>
          <p:nvPr/>
        </p:nvCxnSpPr>
        <p:spPr>
          <a:xfrm flipV="1">
            <a:off x="3523240" y="5844246"/>
            <a:ext cx="283735" cy="2632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82FB6B-294C-FAA5-9A44-47687B13EDA4}"/>
              </a:ext>
            </a:extLst>
          </p:cNvPr>
          <p:cNvCxnSpPr>
            <a:cxnSpLocks/>
          </p:cNvCxnSpPr>
          <p:nvPr/>
        </p:nvCxnSpPr>
        <p:spPr>
          <a:xfrm flipH="1" flipV="1">
            <a:off x="3791463" y="5853676"/>
            <a:ext cx="228087" cy="25384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36D5CC-5758-A525-0AD1-16C6AC368706}"/>
              </a:ext>
            </a:extLst>
          </p:cNvPr>
          <p:cNvSpPr txBox="1"/>
          <p:nvPr/>
        </p:nvSpPr>
        <p:spPr>
          <a:xfrm>
            <a:off x="3599091" y="5985049"/>
            <a:ext cx="330540" cy="261610"/>
          </a:xfrm>
          <a:prstGeom prst="rect">
            <a:avLst/>
          </a:prstGeom>
          <a:noFill/>
        </p:spPr>
        <p:txBody>
          <a:bodyPr wrap="none" rtlCol="0">
            <a:spAutoFit/>
          </a:bodyPr>
          <a:lstStyle/>
          <a:p>
            <a:r>
              <a:rPr lang="en-CN" sz="1050" dirty="0"/>
              <a:t>2h</a:t>
            </a:r>
          </a:p>
        </p:txBody>
      </p:sp>
      <p:cxnSp>
        <p:nvCxnSpPr>
          <p:cNvPr id="63" name="Straight Connector 62">
            <a:extLst>
              <a:ext uri="{FF2B5EF4-FFF2-40B4-BE49-F238E27FC236}">
                <a16:creationId xmlns:a16="http://schemas.microsoft.com/office/drawing/2014/main" id="{589F5A73-3F9C-94B9-687F-28975E2B4E69}"/>
              </a:ext>
            </a:extLst>
          </p:cNvPr>
          <p:cNvCxnSpPr>
            <a:cxnSpLocks/>
          </p:cNvCxnSpPr>
          <p:nvPr/>
        </p:nvCxnSpPr>
        <p:spPr>
          <a:xfrm flipV="1">
            <a:off x="3798347" y="5853676"/>
            <a:ext cx="8628" cy="24315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74F8092-49D9-8F59-4405-F4E54CF2072B}"/>
              </a:ext>
            </a:extLst>
          </p:cNvPr>
          <p:cNvSpPr txBox="1"/>
          <p:nvPr/>
        </p:nvSpPr>
        <p:spPr>
          <a:xfrm>
            <a:off x="3521721" y="5733642"/>
            <a:ext cx="258404" cy="261610"/>
          </a:xfrm>
          <a:prstGeom prst="rect">
            <a:avLst/>
          </a:prstGeom>
          <a:noFill/>
        </p:spPr>
        <p:txBody>
          <a:bodyPr wrap="none" rtlCol="0">
            <a:spAutoFit/>
          </a:bodyPr>
          <a:lstStyle/>
          <a:p>
            <a:r>
              <a:rPr lang="en-CN" sz="1050" dirty="0"/>
              <a:t>h</a:t>
            </a:r>
          </a:p>
        </p:txBody>
      </p:sp>
      <p:cxnSp>
        <p:nvCxnSpPr>
          <p:cNvPr id="65" name="Straight Connector 64">
            <a:extLst>
              <a:ext uri="{FF2B5EF4-FFF2-40B4-BE49-F238E27FC236}">
                <a16:creationId xmlns:a16="http://schemas.microsoft.com/office/drawing/2014/main" id="{6E5A00DF-E846-32B5-4424-245956215AB8}"/>
              </a:ext>
            </a:extLst>
          </p:cNvPr>
          <p:cNvCxnSpPr>
            <a:cxnSpLocks/>
          </p:cNvCxnSpPr>
          <p:nvPr/>
        </p:nvCxnSpPr>
        <p:spPr>
          <a:xfrm flipH="1" flipV="1">
            <a:off x="3989667" y="6102049"/>
            <a:ext cx="597591" cy="1615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BE5B1A2-FB69-EF18-D048-3044A0B784BA}"/>
              </a:ext>
            </a:extLst>
          </p:cNvPr>
          <p:cNvCxnSpPr>
            <a:cxnSpLocks/>
          </p:cNvCxnSpPr>
          <p:nvPr/>
        </p:nvCxnSpPr>
        <p:spPr>
          <a:xfrm>
            <a:off x="989586" y="6534603"/>
            <a:ext cx="5064273" cy="0"/>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58E421-2098-6369-0B57-BBF5F3ABD4B6}"/>
              </a:ext>
            </a:extLst>
          </p:cNvPr>
          <p:cNvCxnSpPr>
            <a:cxnSpLocks/>
          </p:cNvCxnSpPr>
          <p:nvPr/>
        </p:nvCxnSpPr>
        <p:spPr>
          <a:xfrm flipV="1">
            <a:off x="989586" y="3579162"/>
            <a:ext cx="0" cy="2955441"/>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35C416D-4BFE-9A2B-88AA-4D7465B7043B}"/>
              </a:ext>
            </a:extLst>
          </p:cNvPr>
          <p:cNvSpPr txBox="1"/>
          <p:nvPr/>
        </p:nvSpPr>
        <p:spPr>
          <a:xfrm>
            <a:off x="608513" y="3743714"/>
            <a:ext cx="396262" cy="261610"/>
          </a:xfrm>
          <a:prstGeom prst="rect">
            <a:avLst/>
          </a:prstGeom>
          <a:noFill/>
        </p:spPr>
        <p:txBody>
          <a:bodyPr wrap="none" rtlCol="0">
            <a:spAutoFit/>
          </a:bodyPr>
          <a:lstStyle/>
          <a:p>
            <a:r>
              <a:rPr lang="en-CN" sz="1050" dirty="0"/>
              <a:t>F(x)</a:t>
            </a:r>
          </a:p>
        </p:txBody>
      </p:sp>
      <p:sp>
        <p:nvSpPr>
          <p:cNvPr id="69" name="TextBox 68">
            <a:extLst>
              <a:ext uri="{FF2B5EF4-FFF2-40B4-BE49-F238E27FC236}">
                <a16:creationId xmlns:a16="http://schemas.microsoft.com/office/drawing/2014/main" id="{52645335-CF1A-30EC-1B40-B52D0F825999}"/>
              </a:ext>
            </a:extLst>
          </p:cNvPr>
          <p:cNvSpPr txBox="1"/>
          <p:nvPr/>
        </p:nvSpPr>
        <p:spPr>
          <a:xfrm>
            <a:off x="5310507" y="6558798"/>
            <a:ext cx="245580" cy="261610"/>
          </a:xfrm>
          <a:prstGeom prst="rect">
            <a:avLst/>
          </a:prstGeom>
          <a:noFill/>
        </p:spPr>
        <p:txBody>
          <a:bodyPr wrap="none" rtlCol="0">
            <a:spAutoFit/>
          </a:bodyPr>
          <a:lstStyle/>
          <a:p>
            <a:r>
              <a:rPr lang="en-CN" sz="1050" dirty="0"/>
              <a:t>x</a:t>
            </a:r>
          </a:p>
        </p:txBody>
      </p:sp>
      <p:cxnSp>
        <p:nvCxnSpPr>
          <p:cNvPr id="70" name="Straight Connector 69">
            <a:extLst>
              <a:ext uri="{FF2B5EF4-FFF2-40B4-BE49-F238E27FC236}">
                <a16:creationId xmlns:a16="http://schemas.microsoft.com/office/drawing/2014/main" id="{7E78DEE6-13D0-B79C-F534-2137C73D95CA}"/>
              </a:ext>
            </a:extLst>
          </p:cNvPr>
          <p:cNvCxnSpPr>
            <a:cxnSpLocks/>
          </p:cNvCxnSpPr>
          <p:nvPr/>
        </p:nvCxnSpPr>
        <p:spPr>
          <a:xfrm>
            <a:off x="1306522" y="6417474"/>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426A1C-4B99-A140-A51A-676B58AF219C}"/>
              </a:ext>
            </a:extLst>
          </p:cNvPr>
          <p:cNvCxnSpPr>
            <a:cxnSpLocks/>
          </p:cNvCxnSpPr>
          <p:nvPr/>
        </p:nvCxnSpPr>
        <p:spPr>
          <a:xfrm>
            <a:off x="1961652" y="6417474"/>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574F95-2CDB-B003-0234-7EB5CF9F40F3}"/>
              </a:ext>
            </a:extLst>
          </p:cNvPr>
          <p:cNvCxnSpPr>
            <a:cxnSpLocks/>
          </p:cNvCxnSpPr>
          <p:nvPr/>
        </p:nvCxnSpPr>
        <p:spPr>
          <a:xfrm>
            <a:off x="2632327" y="6417474"/>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97F148-527B-7AB0-A3C3-65A1D611F6FB}"/>
              </a:ext>
            </a:extLst>
          </p:cNvPr>
          <p:cNvCxnSpPr>
            <a:cxnSpLocks/>
          </p:cNvCxnSpPr>
          <p:nvPr/>
        </p:nvCxnSpPr>
        <p:spPr>
          <a:xfrm>
            <a:off x="3281393" y="6417474"/>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9549AA8-C3B8-9A95-B79C-B36CCD671E1E}"/>
              </a:ext>
            </a:extLst>
          </p:cNvPr>
          <p:cNvCxnSpPr>
            <a:cxnSpLocks/>
          </p:cNvCxnSpPr>
          <p:nvPr/>
        </p:nvCxnSpPr>
        <p:spPr>
          <a:xfrm>
            <a:off x="3521722" y="4492565"/>
            <a:ext cx="0" cy="1614953"/>
          </a:xfrm>
          <a:prstGeom prst="line">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AA1C20C-AECB-637B-BD5A-BA0792F7A525}"/>
              </a:ext>
            </a:extLst>
          </p:cNvPr>
          <p:cNvCxnSpPr>
            <a:cxnSpLocks/>
          </p:cNvCxnSpPr>
          <p:nvPr/>
        </p:nvCxnSpPr>
        <p:spPr>
          <a:xfrm>
            <a:off x="3910717" y="5215254"/>
            <a:ext cx="0" cy="1202220"/>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B77E3DE-2B86-506C-E172-9EAACCADA4EE}"/>
              </a:ext>
            </a:extLst>
          </p:cNvPr>
          <p:cNvSpPr txBox="1"/>
          <p:nvPr/>
        </p:nvSpPr>
        <p:spPr>
          <a:xfrm>
            <a:off x="3606734" y="4999845"/>
            <a:ext cx="484428" cy="253916"/>
          </a:xfrm>
          <a:prstGeom prst="rect">
            <a:avLst/>
          </a:prstGeom>
          <a:noFill/>
        </p:spPr>
        <p:txBody>
          <a:bodyPr wrap="none" rtlCol="0">
            <a:spAutoFit/>
          </a:bodyPr>
          <a:lstStyle/>
          <a:p>
            <a:r>
              <a:rPr lang="en-US" sz="1050" dirty="0"/>
              <a:t>g</a:t>
            </a:r>
            <a:r>
              <a:rPr lang="en-CN" sz="1050" dirty="0"/>
              <a:t>4 =1</a:t>
            </a:r>
          </a:p>
        </p:txBody>
      </p:sp>
      <p:sp>
        <p:nvSpPr>
          <p:cNvPr id="77" name="TextBox 76">
            <a:extLst>
              <a:ext uri="{FF2B5EF4-FFF2-40B4-BE49-F238E27FC236}">
                <a16:creationId xmlns:a16="http://schemas.microsoft.com/office/drawing/2014/main" id="{36487C5E-A777-4C66-E2C7-13E43158A709}"/>
              </a:ext>
            </a:extLst>
          </p:cNvPr>
          <p:cNvSpPr txBox="1"/>
          <p:nvPr/>
        </p:nvSpPr>
        <p:spPr>
          <a:xfrm>
            <a:off x="2965521" y="4473508"/>
            <a:ext cx="418704" cy="261610"/>
          </a:xfrm>
          <a:prstGeom prst="rect">
            <a:avLst/>
          </a:prstGeom>
          <a:noFill/>
        </p:spPr>
        <p:txBody>
          <a:bodyPr wrap="none" rtlCol="0">
            <a:spAutoFit/>
          </a:bodyPr>
          <a:lstStyle/>
          <a:p>
            <a:r>
              <a:rPr lang="en-CN" sz="1050" dirty="0"/>
              <a:t>X(b)</a:t>
            </a:r>
          </a:p>
        </p:txBody>
      </p:sp>
      <p:sp>
        <p:nvSpPr>
          <p:cNvPr id="78" name="TextBox 77">
            <a:extLst>
              <a:ext uri="{FF2B5EF4-FFF2-40B4-BE49-F238E27FC236}">
                <a16:creationId xmlns:a16="http://schemas.microsoft.com/office/drawing/2014/main" id="{2ACC8A12-93A2-8AF9-1C94-CBFAA09B40F3}"/>
              </a:ext>
            </a:extLst>
          </p:cNvPr>
          <p:cNvSpPr txBox="1"/>
          <p:nvPr/>
        </p:nvSpPr>
        <p:spPr>
          <a:xfrm>
            <a:off x="3338577" y="4194643"/>
            <a:ext cx="859531" cy="261610"/>
          </a:xfrm>
          <a:prstGeom prst="rect">
            <a:avLst/>
          </a:prstGeom>
          <a:noFill/>
        </p:spPr>
        <p:txBody>
          <a:bodyPr wrap="none" rtlCol="0">
            <a:spAutoFit/>
          </a:bodyPr>
          <a:lstStyle/>
          <a:p>
            <a:r>
              <a:rPr lang="en-CN" sz="1050" dirty="0"/>
              <a:t>X(local min)</a:t>
            </a:r>
          </a:p>
        </p:txBody>
      </p:sp>
      <p:sp>
        <p:nvSpPr>
          <p:cNvPr id="79" name="TextBox 78">
            <a:extLst>
              <a:ext uri="{FF2B5EF4-FFF2-40B4-BE49-F238E27FC236}">
                <a16:creationId xmlns:a16="http://schemas.microsoft.com/office/drawing/2014/main" id="{CE41EFFB-4759-CF66-5F92-C46DC1E1D2B9}"/>
              </a:ext>
            </a:extLst>
          </p:cNvPr>
          <p:cNvSpPr txBox="1"/>
          <p:nvPr/>
        </p:nvSpPr>
        <p:spPr>
          <a:xfrm>
            <a:off x="1395153" y="6479026"/>
            <a:ext cx="543739" cy="261610"/>
          </a:xfrm>
          <a:prstGeom prst="rect">
            <a:avLst/>
          </a:prstGeom>
          <a:noFill/>
        </p:spPr>
        <p:txBody>
          <a:bodyPr wrap="none" rtlCol="0">
            <a:spAutoFit/>
          </a:bodyPr>
          <a:lstStyle/>
          <a:p>
            <a:r>
              <a:rPr lang="en-US" sz="1050" dirty="0"/>
              <a:t>S</a:t>
            </a:r>
            <a:r>
              <a:rPr lang="en-CN" sz="1050" dirty="0"/>
              <a:t>tep 1</a:t>
            </a:r>
          </a:p>
        </p:txBody>
      </p:sp>
      <p:sp>
        <p:nvSpPr>
          <p:cNvPr id="80" name="TextBox 79">
            <a:extLst>
              <a:ext uri="{FF2B5EF4-FFF2-40B4-BE49-F238E27FC236}">
                <a16:creationId xmlns:a16="http://schemas.microsoft.com/office/drawing/2014/main" id="{08366099-0251-25EF-85CB-DD85691C52E1}"/>
              </a:ext>
            </a:extLst>
          </p:cNvPr>
          <p:cNvSpPr txBox="1"/>
          <p:nvPr/>
        </p:nvSpPr>
        <p:spPr>
          <a:xfrm>
            <a:off x="2023887" y="6479684"/>
            <a:ext cx="543739" cy="261610"/>
          </a:xfrm>
          <a:prstGeom prst="rect">
            <a:avLst/>
          </a:prstGeom>
          <a:noFill/>
        </p:spPr>
        <p:txBody>
          <a:bodyPr wrap="none" rtlCol="0">
            <a:spAutoFit/>
          </a:bodyPr>
          <a:lstStyle/>
          <a:p>
            <a:r>
              <a:rPr lang="en-US" sz="1050" dirty="0"/>
              <a:t>S</a:t>
            </a:r>
            <a:r>
              <a:rPr lang="en-CN" sz="1050" dirty="0"/>
              <a:t>tep 2</a:t>
            </a:r>
          </a:p>
        </p:txBody>
      </p:sp>
      <p:sp>
        <p:nvSpPr>
          <p:cNvPr id="81" name="TextBox 80">
            <a:extLst>
              <a:ext uri="{FF2B5EF4-FFF2-40B4-BE49-F238E27FC236}">
                <a16:creationId xmlns:a16="http://schemas.microsoft.com/office/drawing/2014/main" id="{69BF3340-2598-258A-4B93-9E0303804B4B}"/>
              </a:ext>
            </a:extLst>
          </p:cNvPr>
          <p:cNvSpPr txBox="1"/>
          <p:nvPr/>
        </p:nvSpPr>
        <p:spPr>
          <a:xfrm>
            <a:off x="2664256" y="6478073"/>
            <a:ext cx="543739" cy="261610"/>
          </a:xfrm>
          <a:prstGeom prst="rect">
            <a:avLst/>
          </a:prstGeom>
          <a:noFill/>
        </p:spPr>
        <p:txBody>
          <a:bodyPr wrap="none" rtlCol="0">
            <a:spAutoFit/>
          </a:bodyPr>
          <a:lstStyle/>
          <a:p>
            <a:r>
              <a:rPr lang="en-US" sz="1050" dirty="0"/>
              <a:t>S</a:t>
            </a:r>
            <a:r>
              <a:rPr lang="en-CN" sz="1050" dirty="0"/>
              <a:t>tep 3</a:t>
            </a:r>
          </a:p>
        </p:txBody>
      </p:sp>
      <p:sp>
        <p:nvSpPr>
          <p:cNvPr id="82" name="TextBox 81">
            <a:extLst>
              <a:ext uri="{FF2B5EF4-FFF2-40B4-BE49-F238E27FC236}">
                <a16:creationId xmlns:a16="http://schemas.microsoft.com/office/drawing/2014/main" id="{E40C47D3-42E2-1250-EF29-5979F584CB2B}"/>
              </a:ext>
            </a:extLst>
          </p:cNvPr>
          <p:cNvSpPr txBox="1"/>
          <p:nvPr/>
        </p:nvSpPr>
        <p:spPr>
          <a:xfrm>
            <a:off x="3385892" y="6468411"/>
            <a:ext cx="543739" cy="261610"/>
          </a:xfrm>
          <a:prstGeom prst="rect">
            <a:avLst/>
          </a:prstGeom>
          <a:noFill/>
        </p:spPr>
        <p:txBody>
          <a:bodyPr wrap="none" rtlCol="0">
            <a:spAutoFit/>
          </a:bodyPr>
          <a:lstStyle/>
          <a:p>
            <a:r>
              <a:rPr lang="en-US" sz="1050" dirty="0"/>
              <a:t>S</a:t>
            </a:r>
            <a:r>
              <a:rPr lang="en-CN" sz="1050" dirty="0"/>
              <a:t>tep 4</a:t>
            </a:r>
          </a:p>
        </p:txBody>
      </p:sp>
      <p:sp>
        <p:nvSpPr>
          <p:cNvPr id="83" name="TextBox 82">
            <a:extLst>
              <a:ext uri="{FF2B5EF4-FFF2-40B4-BE49-F238E27FC236}">
                <a16:creationId xmlns:a16="http://schemas.microsoft.com/office/drawing/2014/main" id="{863AB7A6-5E53-DE29-C2CB-4ACBEE51ABF6}"/>
              </a:ext>
            </a:extLst>
          </p:cNvPr>
          <p:cNvSpPr txBox="1"/>
          <p:nvPr/>
        </p:nvSpPr>
        <p:spPr>
          <a:xfrm>
            <a:off x="3874727" y="6492777"/>
            <a:ext cx="529312" cy="253916"/>
          </a:xfrm>
          <a:prstGeom prst="rect">
            <a:avLst/>
          </a:prstGeom>
          <a:noFill/>
        </p:spPr>
        <p:txBody>
          <a:bodyPr wrap="none" rtlCol="0">
            <a:spAutoFit/>
          </a:bodyPr>
          <a:lstStyle/>
          <a:p>
            <a:r>
              <a:rPr lang="en-US" sz="1050" dirty="0"/>
              <a:t>S</a:t>
            </a:r>
            <a:r>
              <a:rPr lang="en-CN" sz="1050" dirty="0"/>
              <a:t>tep 5</a:t>
            </a:r>
          </a:p>
        </p:txBody>
      </p:sp>
      <p:sp>
        <p:nvSpPr>
          <p:cNvPr id="84" name="TextBox 83">
            <a:extLst>
              <a:ext uri="{FF2B5EF4-FFF2-40B4-BE49-F238E27FC236}">
                <a16:creationId xmlns:a16="http://schemas.microsoft.com/office/drawing/2014/main" id="{90D5F57A-9DDA-D51C-1501-7EC14597477C}"/>
              </a:ext>
            </a:extLst>
          </p:cNvPr>
          <p:cNvSpPr txBox="1"/>
          <p:nvPr/>
        </p:nvSpPr>
        <p:spPr>
          <a:xfrm>
            <a:off x="1404337" y="6178157"/>
            <a:ext cx="502061" cy="261610"/>
          </a:xfrm>
          <a:prstGeom prst="rect">
            <a:avLst/>
          </a:prstGeom>
          <a:noFill/>
        </p:spPr>
        <p:txBody>
          <a:bodyPr wrap="none" rtlCol="0">
            <a:spAutoFit/>
          </a:bodyPr>
          <a:lstStyle/>
          <a:p>
            <a:r>
              <a:rPr lang="en-CN" sz="1050" dirty="0">
                <a:solidFill>
                  <a:srgbClr val="FF0000"/>
                </a:solidFill>
              </a:rPr>
              <a:t>a=0.3</a:t>
            </a:r>
          </a:p>
        </p:txBody>
      </p:sp>
      <p:sp>
        <p:nvSpPr>
          <p:cNvPr id="85" name="TextBox 84">
            <a:extLst>
              <a:ext uri="{FF2B5EF4-FFF2-40B4-BE49-F238E27FC236}">
                <a16:creationId xmlns:a16="http://schemas.microsoft.com/office/drawing/2014/main" id="{F2D8843D-2C3D-A08F-7FA5-384162566549}"/>
              </a:ext>
            </a:extLst>
          </p:cNvPr>
          <p:cNvSpPr txBox="1"/>
          <p:nvPr/>
        </p:nvSpPr>
        <p:spPr>
          <a:xfrm>
            <a:off x="4608593" y="6212730"/>
            <a:ext cx="939681" cy="261610"/>
          </a:xfrm>
          <a:prstGeom prst="rect">
            <a:avLst/>
          </a:prstGeom>
          <a:noFill/>
        </p:spPr>
        <p:txBody>
          <a:bodyPr wrap="none" rtlCol="0">
            <a:spAutoFit/>
          </a:bodyPr>
          <a:lstStyle/>
          <a:p>
            <a:r>
              <a:rPr lang="en-CN" sz="1050" dirty="0"/>
              <a:t>X(global min)</a:t>
            </a:r>
          </a:p>
        </p:txBody>
      </p:sp>
      <p:cxnSp>
        <p:nvCxnSpPr>
          <p:cNvPr id="86" name="Straight Connector 85">
            <a:extLst>
              <a:ext uri="{FF2B5EF4-FFF2-40B4-BE49-F238E27FC236}">
                <a16:creationId xmlns:a16="http://schemas.microsoft.com/office/drawing/2014/main" id="{0AA2204E-B419-7F5A-2CC6-3D9E52CB5A95}"/>
              </a:ext>
            </a:extLst>
          </p:cNvPr>
          <p:cNvCxnSpPr>
            <a:cxnSpLocks/>
          </p:cNvCxnSpPr>
          <p:nvPr/>
        </p:nvCxnSpPr>
        <p:spPr>
          <a:xfrm>
            <a:off x="3929631" y="6417474"/>
            <a:ext cx="592476"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525452C-EDAF-4F3A-7230-2990583CF708}"/>
              </a:ext>
            </a:extLst>
          </p:cNvPr>
          <p:cNvCxnSpPr>
            <a:cxnSpLocks/>
          </p:cNvCxnSpPr>
          <p:nvPr/>
        </p:nvCxnSpPr>
        <p:spPr>
          <a:xfrm>
            <a:off x="4522107" y="5044125"/>
            <a:ext cx="0" cy="1395642"/>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4A0ABEE-8DF2-1A06-9857-75E72272B3EE}"/>
              </a:ext>
            </a:extLst>
          </p:cNvPr>
          <p:cNvSpPr txBox="1"/>
          <p:nvPr/>
        </p:nvSpPr>
        <p:spPr>
          <a:xfrm>
            <a:off x="4193459" y="4808915"/>
            <a:ext cx="484428" cy="253916"/>
          </a:xfrm>
          <a:prstGeom prst="rect">
            <a:avLst/>
          </a:prstGeom>
          <a:noFill/>
        </p:spPr>
        <p:txBody>
          <a:bodyPr wrap="none" rtlCol="0">
            <a:spAutoFit/>
          </a:bodyPr>
          <a:lstStyle/>
          <a:p>
            <a:r>
              <a:rPr lang="en-US" sz="1050" dirty="0"/>
              <a:t>g</a:t>
            </a:r>
            <a:r>
              <a:rPr lang="en-CN" sz="1050" dirty="0"/>
              <a:t>5 &gt;0</a:t>
            </a:r>
          </a:p>
        </p:txBody>
      </p:sp>
    </p:spTree>
    <p:extLst>
      <p:ext uri="{BB962C8B-B14F-4D97-AF65-F5344CB8AC3E}">
        <p14:creationId xmlns:p14="http://schemas.microsoft.com/office/powerpoint/2010/main" val="89590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A95D80-27C3-9ADE-57B0-9C38B14E61C5}"/>
              </a:ext>
            </a:extLst>
          </p:cNvPr>
          <p:cNvSpPr txBox="1"/>
          <p:nvPr/>
        </p:nvSpPr>
        <p:spPr>
          <a:xfrm>
            <a:off x="5998348" y="133149"/>
            <a:ext cx="5576188" cy="3108543"/>
          </a:xfrm>
          <a:prstGeom prst="rect">
            <a:avLst/>
          </a:prstGeom>
          <a:noFill/>
        </p:spPr>
        <p:txBody>
          <a:bodyPr wrap="square" rtlCol="0">
            <a:spAutoFit/>
          </a:bodyPr>
          <a:lstStyle/>
          <a:p>
            <a:r>
              <a:rPr lang="en-US" sz="1400" dirty="0"/>
              <a:t>Step 5: t=5</a:t>
            </a:r>
          </a:p>
          <a:p>
            <a:r>
              <a:rPr lang="en-US" sz="1400" dirty="0"/>
              <a:t>If step 5 haven’t reach at bump top:</a:t>
            </a:r>
          </a:p>
          <a:p>
            <a:r>
              <a:rPr lang="en-US" sz="1400" dirty="0"/>
              <a:t>g(X(t-1))=-1</a:t>
            </a:r>
          </a:p>
          <a:p>
            <a:endParaRPr lang="en-US" sz="1400" dirty="0"/>
          </a:p>
          <a:p>
            <a:r>
              <a:rPr lang="en-US" sz="1400" dirty="0"/>
              <a:t>M</a:t>
            </a:r>
            <a:r>
              <a:rPr lang="en-CN" sz="1400" dirty="0"/>
              <a:t>(t) = beta1  * (1-beta1^(t-1))-(1-beta1) = 2*beta1-beta1^t-1</a:t>
            </a:r>
          </a:p>
          <a:p>
            <a:endParaRPr lang="en-CN" sz="1400" dirty="0"/>
          </a:p>
          <a:p>
            <a:r>
              <a:rPr lang="en-CN" sz="1400" dirty="0"/>
              <a:t>V(t)=beta2 *(1-beta2^(t-1))+(1-beta2) = (1-beta2^t)</a:t>
            </a:r>
          </a:p>
          <a:p>
            <a:r>
              <a:rPr lang="en-CN" sz="1400" dirty="0"/>
              <a:t> </a:t>
            </a:r>
          </a:p>
          <a:p>
            <a:r>
              <a:rPr lang="en-US" sz="1400" dirty="0"/>
              <a:t>M</a:t>
            </a:r>
            <a:r>
              <a:rPr lang="en-CN" sz="1400" dirty="0"/>
              <a:t>^=M(t)/(1-beta1^t) = (2*beta1-beta1^t-1)/(1-beta1^t) = 0.511614…</a:t>
            </a:r>
          </a:p>
          <a:p>
            <a:r>
              <a:rPr lang="en-US" sz="1400" dirty="0"/>
              <a:t>V</a:t>
            </a:r>
            <a:r>
              <a:rPr lang="en-CN" sz="1400" dirty="0"/>
              <a:t>^=V(t)/(1-beta2^t) = 1</a:t>
            </a:r>
          </a:p>
          <a:p>
            <a:r>
              <a:rPr lang="en-CN" sz="1400" dirty="0"/>
              <a:t>=&gt;</a:t>
            </a:r>
          </a:p>
          <a:p>
            <a:r>
              <a:rPr lang="en-CN" sz="1400" dirty="0"/>
              <a:t>X(5)= 4* alpha+ alpha *</a:t>
            </a:r>
            <a:r>
              <a:rPr lang="en-US" sz="1400" dirty="0"/>
              <a:t>M</a:t>
            </a:r>
            <a:r>
              <a:rPr lang="en-CN" sz="1400" dirty="0"/>
              <a:t>^=1.35348…</a:t>
            </a:r>
          </a:p>
          <a:p>
            <a:r>
              <a:rPr lang="en-CN" sz="1400" dirty="0"/>
              <a:t>1.35348 …&gt;1.2, still moving forward</a:t>
            </a:r>
          </a:p>
          <a:p>
            <a:r>
              <a:rPr lang="en-US" sz="1400" dirty="0"/>
              <a:t>Go to the next step</a:t>
            </a:r>
            <a:endParaRPr lang="en-CN" sz="1400" dirty="0"/>
          </a:p>
        </p:txBody>
      </p:sp>
      <p:cxnSp>
        <p:nvCxnSpPr>
          <p:cNvPr id="26" name="Straight Connector 25">
            <a:extLst>
              <a:ext uri="{FF2B5EF4-FFF2-40B4-BE49-F238E27FC236}">
                <a16:creationId xmlns:a16="http://schemas.microsoft.com/office/drawing/2014/main" id="{A6195927-0F59-BABE-8807-C67B672B5F4A}"/>
              </a:ext>
            </a:extLst>
          </p:cNvPr>
          <p:cNvCxnSpPr>
            <a:cxnSpLocks/>
          </p:cNvCxnSpPr>
          <p:nvPr/>
        </p:nvCxnSpPr>
        <p:spPr>
          <a:xfrm>
            <a:off x="686497" y="315939"/>
            <a:ext cx="0" cy="241551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C69989-349E-C529-786F-EFCFD2924576}"/>
              </a:ext>
            </a:extLst>
          </p:cNvPr>
          <p:cNvCxnSpPr>
            <a:cxnSpLocks/>
          </p:cNvCxnSpPr>
          <p:nvPr/>
        </p:nvCxnSpPr>
        <p:spPr>
          <a:xfrm>
            <a:off x="686497" y="2731454"/>
            <a:ext cx="2216717" cy="0"/>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30A7B9-DBCC-B080-2959-1FC4B0E9CF92}"/>
              </a:ext>
            </a:extLst>
          </p:cNvPr>
          <p:cNvCxnSpPr>
            <a:cxnSpLocks/>
          </p:cNvCxnSpPr>
          <p:nvPr/>
        </p:nvCxnSpPr>
        <p:spPr>
          <a:xfrm>
            <a:off x="686497" y="311959"/>
            <a:ext cx="2216717" cy="24194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A094CA-928E-5E6E-483B-DB495079494A}"/>
              </a:ext>
            </a:extLst>
          </p:cNvPr>
          <p:cNvSpPr txBox="1"/>
          <p:nvPr/>
        </p:nvSpPr>
        <p:spPr>
          <a:xfrm>
            <a:off x="1599569" y="2780972"/>
            <a:ext cx="386644" cy="261610"/>
          </a:xfrm>
          <a:prstGeom prst="rect">
            <a:avLst/>
          </a:prstGeom>
          <a:noFill/>
        </p:spPr>
        <p:txBody>
          <a:bodyPr wrap="none" rtlCol="0">
            <a:spAutoFit/>
          </a:bodyPr>
          <a:lstStyle/>
          <a:p>
            <a:r>
              <a:rPr lang="en-CN" sz="1050" dirty="0"/>
              <a:t>L=1</a:t>
            </a:r>
          </a:p>
        </p:txBody>
      </p:sp>
      <p:sp>
        <p:nvSpPr>
          <p:cNvPr id="44" name="TextBox 43">
            <a:extLst>
              <a:ext uri="{FF2B5EF4-FFF2-40B4-BE49-F238E27FC236}">
                <a16:creationId xmlns:a16="http://schemas.microsoft.com/office/drawing/2014/main" id="{04129F4C-C451-A447-EBBE-F0A340031E6F}"/>
              </a:ext>
            </a:extLst>
          </p:cNvPr>
          <p:cNvSpPr txBox="1"/>
          <p:nvPr/>
        </p:nvSpPr>
        <p:spPr>
          <a:xfrm>
            <a:off x="686497" y="1556616"/>
            <a:ext cx="386644" cy="261610"/>
          </a:xfrm>
          <a:prstGeom prst="rect">
            <a:avLst/>
          </a:prstGeom>
          <a:noFill/>
        </p:spPr>
        <p:txBody>
          <a:bodyPr wrap="none" rtlCol="0">
            <a:spAutoFit/>
          </a:bodyPr>
          <a:lstStyle/>
          <a:p>
            <a:r>
              <a:rPr lang="en-CN" sz="1050" dirty="0"/>
              <a:t>L=1</a:t>
            </a:r>
          </a:p>
        </p:txBody>
      </p:sp>
      <p:cxnSp>
        <p:nvCxnSpPr>
          <p:cNvPr id="45" name="Straight Connector 44">
            <a:extLst>
              <a:ext uri="{FF2B5EF4-FFF2-40B4-BE49-F238E27FC236}">
                <a16:creationId xmlns:a16="http://schemas.microsoft.com/office/drawing/2014/main" id="{31BB8EDE-F35B-C44D-EE7B-DCE6B9561FC0}"/>
              </a:ext>
            </a:extLst>
          </p:cNvPr>
          <p:cNvCxnSpPr>
            <a:cxnSpLocks/>
          </p:cNvCxnSpPr>
          <p:nvPr/>
        </p:nvCxnSpPr>
        <p:spPr>
          <a:xfrm>
            <a:off x="2903214" y="2731454"/>
            <a:ext cx="2369152" cy="12245"/>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777DC2-160F-B3E7-F94D-9D9296C9E1DB}"/>
              </a:ext>
            </a:extLst>
          </p:cNvPr>
          <p:cNvCxnSpPr>
            <a:cxnSpLocks/>
          </p:cNvCxnSpPr>
          <p:nvPr/>
        </p:nvCxnSpPr>
        <p:spPr>
          <a:xfrm flipV="1">
            <a:off x="2903214" y="1390142"/>
            <a:ext cx="1224471" cy="13413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A54DD3-B460-2719-CA63-D56D859136AC}"/>
              </a:ext>
            </a:extLst>
          </p:cNvPr>
          <p:cNvCxnSpPr>
            <a:cxnSpLocks/>
          </p:cNvCxnSpPr>
          <p:nvPr/>
        </p:nvCxnSpPr>
        <p:spPr>
          <a:xfrm flipH="1" flipV="1">
            <a:off x="4127685" y="1386898"/>
            <a:ext cx="1158240" cy="13809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08AA4B-59B9-645D-881F-1062194E2130}"/>
              </a:ext>
            </a:extLst>
          </p:cNvPr>
          <p:cNvSpPr txBox="1"/>
          <p:nvPr/>
        </p:nvSpPr>
        <p:spPr>
          <a:xfrm>
            <a:off x="4235568" y="2750440"/>
            <a:ext cx="330540" cy="261610"/>
          </a:xfrm>
          <a:prstGeom prst="rect">
            <a:avLst/>
          </a:prstGeom>
          <a:noFill/>
        </p:spPr>
        <p:txBody>
          <a:bodyPr wrap="none" rtlCol="0">
            <a:spAutoFit/>
          </a:bodyPr>
          <a:lstStyle/>
          <a:p>
            <a:r>
              <a:rPr lang="en-CN" sz="1050" dirty="0"/>
              <a:t>2h</a:t>
            </a:r>
          </a:p>
        </p:txBody>
      </p:sp>
      <p:cxnSp>
        <p:nvCxnSpPr>
          <p:cNvPr id="49" name="Straight Connector 48">
            <a:extLst>
              <a:ext uri="{FF2B5EF4-FFF2-40B4-BE49-F238E27FC236}">
                <a16:creationId xmlns:a16="http://schemas.microsoft.com/office/drawing/2014/main" id="{C3292AD5-866C-59CE-770D-B88336A6426A}"/>
              </a:ext>
            </a:extLst>
          </p:cNvPr>
          <p:cNvCxnSpPr>
            <a:cxnSpLocks/>
          </p:cNvCxnSpPr>
          <p:nvPr/>
        </p:nvCxnSpPr>
        <p:spPr>
          <a:xfrm flipV="1">
            <a:off x="4127685" y="1363760"/>
            <a:ext cx="0" cy="1394074"/>
          </a:xfrm>
          <a:prstGeom prst="line">
            <a:avLst/>
          </a:prstGeom>
          <a:ln w="38100">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6CDBB9F-6D79-369A-94CE-75A8BAB18812}"/>
              </a:ext>
            </a:extLst>
          </p:cNvPr>
          <p:cNvSpPr txBox="1"/>
          <p:nvPr/>
        </p:nvSpPr>
        <p:spPr>
          <a:xfrm>
            <a:off x="4165042" y="2408739"/>
            <a:ext cx="258404" cy="261610"/>
          </a:xfrm>
          <a:prstGeom prst="rect">
            <a:avLst/>
          </a:prstGeom>
          <a:noFill/>
        </p:spPr>
        <p:txBody>
          <a:bodyPr wrap="none" rtlCol="0">
            <a:spAutoFit/>
          </a:bodyPr>
          <a:lstStyle/>
          <a:p>
            <a:r>
              <a:rPr lang="en-CN" sz="1050" dirty="0"/>
              <a:t>h</a:t>
            </a:r>
          </a:p>
        </p:txBody>
      </p:sp>
      <p:cxnSp>
        <p:nvCxnSpPr>
          <p:cNvPr id="51" name="Straight Connector 50">
            <a:extLst>
              <a:ext uri="{FF2B5EF4-FFF2-40B4-BE49-F238E27FC236}">
                <a16:creationId xmlns:a16="http://schemas.microsoft.com/office/drawing/2014/main" id="{09F89245-36A3-0039-8ACF-B95056921E3E}"/>
              </a:ext>
            </a:extLst>
          </p:cNvPr>
          <p:cNvCxnSpPr>
            <a:cxnSpLocks/>
          </p:cNvCxnSpPr>
          <p:nvPr/>
        </p:nvCxnSpPr>
        <p:spPr>
          <a:xfrm flipH="1" flipV="1">
            <a:off x="5252068" y="2743699"/>
            <a:ext cx="382278" cy="1253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A03E43-7698-004F-961B-07CE7A17D69E}"/>
              </a:ext>
            </a:extLst>
          </p:cNvPr>
          <p:cNvCxnSpPr>
            <a:cxnSpLocks/>
          </p:cNvCxnSpPr>
          <p:nvPr/>
        </p:nvCxnSpPr>
        <p:spPr>
          <a:xfrm>
            <a:off x="369560" y="3158538"/>
            <a:ext cx="5064273" cy="0"/>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4F6DD6-7968-232B-EBEF-8DF4FEC38E8F}"/>
              </a:ext>
            </a:extLst>
          </p:cNvPr>
          <p:cNvCxnSpPr>
            <a:cxnSpLocks/>
          </p:cNvCxnSpPr>
          <p:nvPr/>
        </p:nvCxnSpPr>
        <p:spPr>
          <a:xfrm flipV="1">
            <a:off x="369560" y="203097"/>
            <a:ext cx="0" cy="2955441"/>
          </a:xfrm>
          <a:prstGeom prst="line">
            <a:avLst/>
          </a:prstGeom>
          <a:ln w="3810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D91071A-453A-3E76-5F65-577B5E991CE0}"/>
              </a:ext>
            </a:extLst>
          </p:cNvPr>
          <p:cNvSpPr txBox="1"/>
          <p:nvPr/>
        </p:nvSpPr>
        <p:spPr>
          <a:xfrm>
            <a:off x="-11513" y="367649"/>
            <a:ext cx="396262" cy="261610"/>
          </a:xfrm>
          <a:prstGeom prst="rect">
            <a:avLst/>
          </a:prstGeom>
          <a:noFill/>
        </p:spPr>
        <p:txBody>
          <a:bodyPr wrap="none" rtlCol="0">
            <a:spAutoFit/>
          </a:bodyPr>
          <a:lstStyle/>
          <a:p>
            <a:r>
              <a:rPr lang="en-CN" sz="1050" dirty="0"/>
              <a:t>F(x)</a:t>
            </a:r>
          </a:p>
        </p:txBody>
      </p:sp>
      <p:sp>
        <p:nvSpPr>
          <p:cNvPr id="90" name="TextBox 89">
            <a:extLst>
              <a:ext uri="{FF2B5EF4-FFF2-40B4-BE49-F238E27FC236}">
                <a16:creationId xmlns:a16="http://schemas.microsoft.com/office/drawing/2014/main" id="{FDE2CB9A-00B6-A5C6-5225-ECE0B2F5BBBC}"/>
              </a:ext>
            </a:extLst>
          </p:cNvPr>
          <p:cNvSpPr txBox="1"/>
          <p:nvPr/>
        </p:nvSpPr>
        <p:spPr>
          <a:xfrm>
            <a:off x="4690481" y="3182733"/>
            <a:ext cx="245580" cy="261610"/>
          </a:xfrm>
          <a:prstGeom prst="rect">
            <a:avLst/>
          </a:prstGeom>
          <a:noFill/>
        </p:spPr>
        <p:txBody>
          <a:bodyPr wrap="none" rtlCol="0">
            <a:spAutoFit/>
          </a:bodyPr>
          <a:lstStyle/>
          <a:p>
            <a:r>
              <a:rPr lang="en-CN" sz="1050" dirty="0"/>
              <a:t>x</a:t>
            </a:r>
          </a:p>
        </p:txBody>
      </p:sp>
      <p:cxnSp>
        <p:nvCxnSpPr>
          <p:cNvPr id="91" name="Straight Connector 90">
            <a:extLst>
              <a:ext uri="{FF2B5EF4-FFF2-40B4-BE49-F238E27FC236}">
                <a16:creationId xmlns:a16="http://schemas.microsoft.com/office/drawing/2014/main" id="{BB8DC82A-D777-3D80-7653-E1F3092CF52E}"/>
              </a:ext>
            </a:extLst>
          </p:cNvPr>
          <p:cNvCxnSpPr>
            <a:cxnSpLocks/>
          </p:cNvCxnSpPr>
          <p:nvPr/>
        </p:nvCxnSpPr>
        <p:spPr>
          <a:xfrm>
            <a:off x="686496" y="304140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9CB1E97-7A26-2F83-F891-EAEF0DEAE0E5}"/>
              </a:ext>
            </a:extLst>
          </p:cNvPr>
          <p:cNvCxnSpPr>
            <a:cxnSpLocks/>
          </p:cNvCxnSpPr>
          <p:nvPr/>
        </p:nvCxnSpPr>
        <p:spPr>
          <a:xfrm>
            <a:off x="1341626" y="304140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B1A67E-2482-493B-35C3-EA6913F6810B}"/>
              </a:ext>
            </a:extLst>
          </p:cNvPr>
          <p:cNvCxnSpPr>
            <a:cxnSpLocks/>
          </p:cNvCxnSpPr>
          <p:nvPr/>
        </p:nvCxnSpPr>
        <p:spPr>
          <a:xfrm>
            <a:off x="2012301" y="304140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910C51-90FA-6F81-D539-8DEA1CA41C91}"/>
              </a:ext>
            </a:extLst>
          </p:cNvPr>
          <p:cNvCxnSpPr>
            <a:cxnSpLocks/>
          </p:cNvCxnSpPr>
          <p:nvPr/>
        </p:nvCxnSpPr>
        <p:spPr>
          <a:xfrm>
            <a:off x="2661367" y="3041409"/>
            <a:ext cx="662378"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3F8CB0-3CD2-B838-7995-A8A0725040E7}"/>
              </a:ext>
            </a:extLst>
          </p:cNvPr>
          <p:cNvCxnSpPr>
            <a:cxnSpLocks/>
          </p:cNvCxnSpPr>
          <p:nvPr/>
        </p:nvCxnSpPr>
        <p:spPr>
          <a:xfrm>
            <a:off x="2901696" y="1116500"/>
            <a:ext cx="0" cy="1614953"/>
          </a:xfrm>
          <a:prstGeom prst="line">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961390-AB86-D221-4594-BA5B092452B0}"/>
              </a:ext>
            </a:extLst>
          </p:cNvPr>
          <p:cNvCxnSpPr>
            <a:cxnSpLocks/>
          </p:cNvCxnSpPr>
          <p:nvPr/>
        </p:nvCxnSpPr>
        <p:spPr>
          <a:xfrm>
            <a:off x="4127685" y="498454"/>
            <a:ext cx="0" cy="2526101"/>
          </a:xfrm>
          <a:prstGeom prst="line">
            <a:avLst/>
          </a:prstGeom>
          <a:ln w="38100">
            <a:solidFill>
              <a:srgbClr val="7030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F051639-D567-43A8-6C8C-558AF939CA4B}"/>
              </a:ext>
            </a:extLst>
          </p:cNvPr>
          <p:cNvCxnSpPr>
            <a:cxnSpLocks/>
          </p:cNvCxnSpPr>
          <p:nvPr/>
        </p:nvCxnSpPr>
        <p:spPr>
          <a:xfrm>
            <a:off x="3283806" y="1818226"/>
            <a:ext cx="0" cy="1202220"/>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88BF07AB-10B6-63EC-1EB5-1C7BF49CAD77}"/>
              </a:ext>
            </a:extLst>
          </p:cNvPr>
          <p:cNvSpPr txBox="1"/>
          <p:nvPr/>
        </p:nvSpPr>
        <p:spPr>
          <a:xfrm>
            <a:off x="2986708" y="1623780"/>
            <a:ext cx="526106" cy="253916"/>
          </a:xfrm>
          <a:prstGeom prst="rect">
            <a:avLst/>
          </a:prstGeom>
          <a:noFill/>
        </p:spPr>
        <p:txBody>
          <a:bodyPr wrap="none" rtlCol="0">
            <a:spAutoFit/>
          </a:bodyPr>
          <a:lstStyle/>
          <a:p>
            <a:r>
              <a:rPr lang="en-US" sz="1050" dirty="0"/>
              <a:t>g</a:t>
            </a:r>
            <a:r>
              <a:rPr lang="en-CN" sz="1050" dirty="0"/>
              <a:t>4 =-1</a:t>
            </a:r>
          </a:p>
        </p:txBody>
      </p:sp>
      <p:sp>
        <p:nvSpPr>
          <p:cNvPr id="99" name="TextBox 98">
            <a:extLst>
              <a:ext uri="{FF2B5EF4-FFF2-40B4-BE49-F238E27FC236}">
                <a16:creationId xmlns:a16="http://schemas.microsoft.com/office/drawing/2014/main" id="{6648E92C-C624-6917-C650-F5B77EBA5449}"/>
              </a:ext>
            </a:extLst>
          </p:cNvPr>
          <p:cNvSpPr txBox="1"/>
          <p:nvPr/>
        </p:nvSpPr>
        <p:spPr>
          <a:xfrm>
            <a:off x="2345495" y="1097443"/>
            <a:ext cx="418704" cy="261610"/>
          </a:xfrm>
          <a:prstGeom prst="rect">
            <a:avLst/>
          </a:prstGeom>
          <a:noFill/>
        </p:spPr>
        <p:txBody>
          <a:bodyPr wrap="none" rtlCol="0">
            <a:spAutoFit/>
          </a:bodyPr>
          <a:lstStyle/>
          <a:p>
            <a:r>
              <a:rPr lang="en-CN" sz="1050" dirty="0"/>
              <a:t>X(b)</a:t>
            </a:r>
          </a:p>
        </p:txBody>
      </p:sp>
      <p:sp>
        <p:nvSpPr>
          <p:cNvPr id="100" name="TextBox 99">
            <a:extLst>
              <a:ext uri="{FF2B5EF4-FFF2-40B4-BE49-F238E27FC236}">
                <a16:creationId xmlns:a16="http://schemas.microsoft.com/office/drawing/2014/main" id="{863DFD73-888F-9696-73D7-C9166E8A3835}"/>
              </a:ext>
            </a:extLst>
          </p:cNvPr>
          <p:cNvSpPr txBox="1"/>
          <p:nvPr/>
        </p:nvSpPr>
        <p:spPr>
          <a:xfrm>
            <a:off x="2718551" y="818578"/>
            <a:ext cx="859531" cy="261610"/>
          </a:xfrm>
          <a:prstGeom prst="rect">
            <a:avLst/>
          </a:prstGeom>
          <a:noFill/>
        </p:spPr>
        <p:txBody>
          <a:bodyPr wrap="none" rtlCol="0">
            <a:spAutoFit/>
          </a:bodyPr>
          <a:lstStyle/>
          <a:p>
            <a:r>
              <a:rPr lang="en-CN" sz="1050" dirty="0"/>
              <a:t>X(local min)</a:t>
            </a:r>
          </a:p>
        </p:txBody>
      </p:sp>
      <p:sp>
        <p:nvSpPr>
          <p:cNvPr id="101" name="TextBox 100">
            <a:extLst>
              <a:ext uri="{FF2B5EF4-FFF2-40B4-BE49-F238E27FC236}">
                <a16:creationId xmlns:a16="http://schemas.microsoft.com/office/drawing/2014/main" id="{E3F8D583-D3A9-6D7A-8A9C-B08ACD8C88EE}"/>
              </a:ext>
            </a:extLst>
          </p:cNvPr>
          <p:cNvSpPr txBox="1"/>
          <p:nvPr/>
        </p:nvSpPr>
        <p:spPr>
          <a:xfrm>
            <a:off x="775127" y="3102961"/>
            <a:ext cx="543739" cy="261610"/>
          </a:xfrm>
          <a:prstGeom prst="rect">
            <a:avLst/>
          </a:prstGeom>
          <a:noFill/>
        </p:spPr>
        <p:txBody>
          <a:bodyPr wrap="none" rtlCol="0">
            <a:spAutoFit/>
          </a:bodyPr>
          <a:lstStyle/>
          <a:p>
            <a:r>
              <a:rPr lang="en-US" sz="1050" dirty="0"/>
              <a:t>S</a:t>
            </a:r>
            <a:r>
              <a:rPr lang="en-CN" sz="1050" dirty="0"/>
              <a:t>tep 1</a:t>
            </a:r>
          </a:p>
        </p:txBody>
      </p:sp>
      <p:sp>
        <p:nvSpPr>
          <p:cNvPr id="102" name="TextBox 101">
            <a:extLst>
              <a:ext uri="{FF2B5EF4-FFF2-40B4-BE49-F238E27FC236}">
                <a16:creationId xmlns:a16="http://schemas.microsoft.com/office/drawing/2014/main" id="{D057CB3E-DAF5-9722-88F7-34A2CF8E114E}"/>
              </a:ext>
            </a:extLst>
          </p:cNvPr>
          <p:cNvSpPr txBox="1"/>
          <p:nvPr/>
        </p:nvSpPr>
        <p:spPr>
          <a:xfrm>
            <a:off x="1403861" y="3103619"/>
            <a:ext cx="543739" cy="261610"/>
          </a:xfrm>
          <a:prstGeom prst="rect">
            <a:avLst/>
          </a:prstGeom>
          <a:noFill/>
        </p:spPr>
        <p:txBody>
          <a:bodyPr wrap="none" rtlCol="0">
            <a:spAutoFit/>
          </a:bodyPr>
          <a:lstStyle/>
          <a:p>
            <a:r>
              <a:rPr lang="en-US" sz="1050" dirty="0"/>
              <a:t>S</a:t>
            </a:r>
            <a:r>
              <a:rPr lang="en-CN" sz="1050" dirty="0"/>
              <a:t>tep 2</a:t>
            </a:r>
          </a:p>
        </p:txBody>
      </p:sp>
      <p:sp>
        <p:nvSpPr>
          <p:cNvPr id="103" name="TextBox 102">
            <a:extLst>
              <a:ext uri="{FF2B5EF4-FFF2-40B4-BE49-F238E27FC236}">
                <a16:creationId xmlns:a16="http://schemas.microsoft.com/office/drawing/2014/main" id="{934AA0F2-49A9-3ED3-AA86-C4D1DB503292}"/>
              </a:ext>
            </a:extLst>
          </p:cNvPr>
          <p:cNvSpPr txBox="1"/>
          <p:nvPr/>
        </p:nvSpPr>
        <p:spPr>
          <a:xfrm>
            <a:off x="2044230" y="3102008"/>
            <a:ext cx="543739" cy="261610"/>
          </a:xfrm>
          <a:prstGeom prst="rect">
            <a:avLst/>
          </a:prstGeom>
          <a:noFill/>
        </p:spPr>
        <p:txBody>
          <a:bodyPr wrap="none" rtlCol="0">
            <a:spAutoFit/>
          </a:bodyPr>
          <a:lstStyle/>
          <a:p>
            <a:r>
              <a:rPr lang="en-US" sz="1050" dirty="0"/>
              <a:t>S</a:t>
            </a:r>
            <a:r>
              <a:rPr lang="en-CN" sz="1050" dirty="0"/>
              <a:t>tep 3</a:t>
            </a:r>
          </a:p>
        </p:txBody>
      </p:sp>
      <p:sp>
        <p:nvSpPr>
          <p:cNvPr id="104" name="TextBox 103">
            <a:extLst>
              <a:ext uri="{FF2B5EF4-FFF2-40B4-BE49-F238E27FC236}">
                <a16:creationId xmlns:a16="http://schemas.microsoft.com/office/drawing/2014/main" id="{CA461942-216E-96B8-E270-B30140056CFC}"/>
              </a:ext>
            </a:extLst>
          </p:cNvPr>
          <p:cNvSpPr txBox="1"/>
          <p:nvPr/>
        </p:nvSpPr>
        <p:spPr>
          <a:xfrm>
            <a:off x="2765866" y="3092346"/>
            <a:ext cx="543739" cy="261610"/>
          </a:xfrm>
          <a:prstGeom prst="rect">
            <a:avLst/>
          </a:prstGeom>
          <a:noFill/>
        </p:spPr>
        <p:txBody>
          <a:bodyPr wrap="none" rtlCol="0">
            <a:spAutoFit/>
          </a:bodyPr>
          <a:lstStyle/>
          <a:p>
            <a:r>
              <a:rPr lang="en-US" sz="1050" dirty="0"/>
              <a:t>S</a:t>
            </a:r>
            <a:r>
              <a:rPr lang="en-CN" sz="1050" dirty="0"/>
              <a:t>tep 4</a:t>
            </a:r>
          </a:p>
        </p:txBody>
      </p:sp>
      <p:sp>
        <p:nvSpPr>
          <p:cNvPr id="105" name="TextBox 104">
            <a:extLst>
              <a:ext uri="{FF2B5EF4-FFF2-40B4-BE49-F238E27FC236}">
                <a16:creationId xmlns:a16="http://schemas.microsoft.com/office/drawing/2014/main" id="{3E7FC0E4-0512-B15F-B174-A7D45A658F0B}"/>
              </a:ext>
            </a:extLst>
          </p:cNvPr>
          <p:cNvSpPr txBox="1"/>
          <p:nvPr/>
        </p:nvSpPr>
        <p:spPr>
          <a:xfrm>
            <a:off x="3254701" y="3116712"/>
            <a:ext cx="795411" cy="253916"/>
          </a:xfrm>
          <a:prstGeom prst="rect">
            <a:avLst/>
          </a:prstGeom>
          <a:noFill/>
        </p:spPr>
        <p:txBody>
          <a:bodyPr wrap="none" rtlCol="0">
            <a:spAutoFit/>
          </a:bodyPr>
          <a:lstStyle/>
          <a:p>
            <a:r>
              <a:rPr lang="en-US" sz="1050" dirty="0"/>
              <a:t>S</a:t>
            </a:r>
            <a:r>
              <a:rPr lang="en-CN" sz="1050" dirty="0"/>
              <a:t>tep 5</a:t>
            </a:r>
            <a:r>
              <a:rPr lang="en-US" sz="1050" dirty="0"/>
              <a:t>, 6, 7</a:t>
            </a:r>
            <a:endParaRPr lang="en-CN" sz="1050" dirty="0"/>
          </a:p>
        </p:txBody>
      </p:sp>
      <p:sp>
        <p:nvSpPr>
          <p:cNvPr id="106" name="TextBox 105">
            <a:extLst>
              <a:ext uri="{FF2B5EF4-FFF2-40B4-BE49-F238E27FC236}">
                <a16:creationId xmlns:a16="http://schemas.microsoft.com/office/drawing/2014/main" id="{13F755FE-57F7-4A39-2BD4-880E01CD159A}"/>
              </a:ext>
            </a:extLst>
          </p:cNvPr>
          <p:cNvSpPr txBox="1"/>
          <p:nvPr/>
        </p:nvSpPr>
        <p:spPr>
          <a:xfrm>
            <a:off x="784311" y="2802092"/>
            <a:ext cx="502061" cy="261610"/>
          </a:xfrm>
          <a:prstGeom prst="rect">
            <a:avLst/>
          </a:prstGeom>
          <a:noFill/>
        </p:spPr>
        <p:txBody>
          <a:bodyPr wrap="none" rtlCol="0">
            <a:spAutoFit/>
          </a:bodyPr>
          <a:lstStyle/>
          <a:p>
            <a:r>
              <a:rPr lang="en-CN" sz="1050" dirty="0">
                <a:solidFill>
                  <a:srgbClr val="FF0000"/>
                </a:solidFill>
              </a:rPr>
              <a:t>a=0.3</a:t>
            </a:r>
          </a:p>
        </p:txBody>
      </p:sp>
      <p:sp>
        <p:nvSpPr>
          <p:cNvPr id="107" name="TextBox 106">
            <a:extLst>
              <a:ext uri="{FF2B5EF4-FFF2-40B4-BE49-F238E27FC236}">
                <a16:creationId xmlns:a16="http://schemas.microsoft.com/office/drawing/2014/main" id="{0DCA5B48-6716-847E-80BE-8DF3B334BFE5}"/>
              </a:ext>
            </a:extLst>
          </p:cNvPr>
          <p:cNvSpPr txBox="1"/>
          <p:nvPr/>
        </p:nvSpPr>
        <p:spPr>
          <a:xfrm>
            <a:off x="5011415" y="2889641"/>
            <a:ext cx="939681" cy="261610"/>
          </a:xfrm>
          <a:prstGeom prst="rect">
            <a:avLst/>
          </a:prstGeom>
          <a:noFill/>
        </p:spPr>
        <p:txBody>
          <a:bodyPr wrap="none" rtlCol="0">
            <a:spAutoFit/>
          </a:bodyPr>
          <a:lstStyle/>
          <a:p>
            <a:r>
              <a:rPr lang="en-CN" sz="1050" dirty="0"/>
              <a:t>X(global min)</a:t>
            </a:r>
          </a:p>
        </p:txBody>
      </p:sp>
      <p:cxnSp>
        <p:nvCxnSpPr>
          <p:cNvPr id="108" name="Straight Connector 107">
            <a:extLst>
              <a:ext uri="{FF2B5EF4-FFF2-40B4-BE49-F238E27FC236}">
                <a16:creationId xmlns:a16="http://schemas.microsoft.com/office/drawing/2014/main" id="{2FEA7CB8-6F50-D9F1-6BC4-0B2ED4897C4A}"/>
              </a:ext>
            </a:extLst>
          </p:cNvPr>
          <p:cNvCxnSpPr>
            <a:cxnSpLocks/>
          </p:cNvCxnSpPr>
          <p:nvPr/>
        </p:nvCxnSpPr>
        <p:spPr>
          <a:xfrm>
            <a:off x="3309605" y="3041409"/>
            <a:ext cx="406444" cy="1875"/>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829816B-7CBF-D4AC-56B8-A26B28A32B64}"/>
              </a:ext>
            </a:extLst>
          </p:cNvPr>
          <p:cNvCxnSpPr>
            <a:cxnSpLocks/>
          </p:cNvCxnSpPr>
          <p:nvPr/>
        </p:nvCxnSpPr>
        <p:spPr>
          <a:xfrm>
            <a:off x="3696104" y="3041409"/>
            <a:ext cx="265321"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FD3C03-A60E-F23F-49CB-9A9576B95CA3}"/>
              </a:ext>
            </a:extLst>
          </p:cNvPr>
          <p:cNvCxnSpPr>
            <a:cxnSpLocks/>
          </p:cNvCxnSpPr>
          <p:nvPr/>
        </p:nvCxnSpPr>
        <p:spPr>
          <a:xfrm>
            <a:off x="3866541" y="3041409"/>
            <a:ext cx="265321"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F80AE4F-5049-112A-029F-64249991484B}"/>
              </a:ext>
            </a:extLst>
          </p:cNvPr>
          <p:cNvCxnSpPr>
            <a:cxnSpLocks/>
          </p:cNvCxnSpPr>
          <p:nvPr/>
        </p:nvCxnSpPr>
        <p:spPr>
          <a:xfrm>
            <a:off x="3670371" y="1619183"/>
            <a:ext cx="0" cy="1395642"/>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C1E923-9316-B5CC-BA20-9DBEC9660C19}"/>
              </a:ext>
            </a:extLst>
          </p:cNvPr>
          <p:cNvSpPr txBox="1"/>
          <p:nvPr/>
        </p:nvSpPr>
        <p:spPr>
          <a:xfrm>
            <a:off x="3381266" y="1430460"/>
            <a:ext cx="526106" cy="253916"/>
          </a:xfrm>
          <a:prstGeom prst="rect">
            <a:avLst/>
          </a:prstGeom>
          <a:noFill/>
        </p:spPr>
        <p:txBody>
          <a:bodyPr wrap="none" rtlCol="0">
            <a:spAutoFit/>
          </a:bodyPr>
          <a:lstStyle/>
          <a:p>
            <a:r>
              <a:rPr lang="en-US" sz="1050" dirty="0"/>
              <a:t>g</a:t>
            </a:r>
            <a:r>
              <a:rPr lang="en-CN" sz="1050" dirty="0"/>
              <a:t>5 =-1</a:t>
            </a:r>
          </a:p>
        </p:txBody>
      </p:sp>
      <p:cxnSp>
        <p:nvCxnSpPr>
          <p:cNvPr id="113" name="Straight Connector 112">
            <a:extLst>
              <a:ext uri="{FF2B5EF4-FFF2-40B4-BE49-F238E27FC236}">
                <a16:creationId xmlns:a16="http://schemas.microsoft.com/office/drawing/2014/main" id="{27A9AE1C-57C5-D02C-975A-19BB904076BA}"/>
              </a:ext>
            </a:extLst>
          </p:cNvPr>
          <p:cNvCxnSpPr>
            <a:cxnSpLocks/>
          </p:cNvCxnSpPr>
          <p:nvPr/>
        </p:nvCxnSpPr>
        <p:spPr>
          <a:xfrm>
            <a:off x="3924957" y="1409602"/>
            <a:ext cx="0" cy="1614953"/>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416EC62-A45B-4C4A-B47E-4DE2E9C79E2E}"/>
              </a:ext>
            </a:extLst>
          </p:cNvPr>
          <p:cNvSpPr txBox="1"/>
          <p:nvPr/>
        </p:nvSpPr>
        <p:spPr>
          <a:xfrm>
            <a:off x="3629196" y="1213495"/>
            <a:ext cx="526106" cy="253916"/>
          </a:xfrm>
          <a:prstGeom prst="rect">
            <a:avLst/>
          </a:prstGeom>
          <a:noFill/>
        </p:spPr>
        <p:txBody>
          <a:bodyPr wrap="none" rtlCol="0">
            <a:spAutoFit/>
          </a:bodyPr>
          <a:lstStyle/>
          <a:p>
            <a:r>
              <a:rPr lang="en-US" sz="1050" dirty="0"/>
              <a:t>g</a:t>
            </a:r>
            <a:r>
              <a:rPr lang="en-CN" sz="1050" dirty="0"/>
              <a:t>6 =-1</a:t>
            </a:r>
          </a:p>
        </p:txBody>
      </p:sp>
      <p:sp>
        <p:nvSpPr>
          <p:cNvPr id="115" name="TextBox 114">
            <a:extLst>
              <a:ext uri="{FF2B5EF4-FFF2-40B4-BE49-F238E27FC236}">
                <a16:creationId xmlns:a16="http://schemas.microsoft.com/office/drawing/2014/main" id="{10ED8C28-6F82-5779-8A83-24DDCA623611}"/>
              </a:ext>
            </a:extLst>
          </p:cNvPr>
          <p:cNvSpPr txBox="1"/>
          <p:nvPr/>
        </p:nvSpPr>
        <p:spPr>
          <a:xfrm>
            <a:off x="3665954" y="914733"/>
            <a:ext cx="514885" cy="253916"/>
          </a:xfrm>
          <a:prstGeom prst="rect">
            <a:avLst/>
          </a:prstGeom>
          <a:noFill/>
        </p:spPr>
        <p:txBody>
          <a:bodyPr wrap="none" rtlCol="0">
            <a:spAutoFit/>
          </a:bodyPr>
          <a:lstStyle/>
          <a:p>
            <a:r>
              <a:rPr lang="en-US" sz="1050" dirty="0"/>
              <a:t>g</a:t>
            </a:r>
            <a:r>
              <a:rPr lang="en-CN" sz="1050" dirty="0"/>
              <a:t>7 = 0</a:t>
            </a:r>
          </a:p>
        </p:txBody>
      </p:sp>
      <p:sp>
        <p:nvSpPr>
          <p:cNvPr id="116" name="TextBox 115">
            <a:extLst>
              <a:ext uri="{FF2B5EF4-FFF2-40B4-BE49-F238E27FC236}">
                <a16:creationId xmlns:a16="http://schemas.microsoft.com/office/drawing/2014/main" id="{363D8490-8B42-C3A8-5F90-0C5D54C5FCA2}"/>
              </a:ext>
            </a:extLst>
          </p:cNvPr>
          <p:cNvSpPr txBox="1"/>
          <p:nvPr/>
        </p:nvSpPr>
        <p:spPr>
          <a:xfrm>
            <a:off x="1398118" y="171885"/>
            <a:ext cx="3578159" cy="369332"/>
          </a:xfrm>
          <a:prstGeom prst="rect">
            <a:avLst/>
          </a:prstGeom>
          <a:noFill/>
        </p:spPr>
        <p:txBody>
          <a:bodyPr wrap="none" rtlCol="0">
            <a:spAutoFit/>
          </a:bodyPr>
          <a:lstStyle/>
          <a:p>
            <a:r>
              <a:rPr lang="en-US" dirty="0"/>
              <a:t>B</a:t>
            </a:r>
            <a:r>
              <a:rPr lang="en-CN" dirty="0"/>
              <a:t>eta1=0.9,beta2=0.999,alpha=a=0.3</a:t>
            </a:r>
          </a:p>
        </p:txBody>
      </p:sp>
      <p:sp>
        <p:nvSpPr>
          <p:cNvPr id="118" name="TextBox 117">
            <a:extLst>
              <a:ext uri="{FF2B5EF4-FFF2-40B4-BE49-F238E27FC236}">
                <a16:creationId xmlns:a16="http://schemas.microsoft.com/office/drawing/2014/main" id="{3E2DB7AE-E2E6-3047-7B10-AFACA28A2A0B}"/>
              </a:ext>
            </a:extLst>
          </p:cNvPr>
          <p:cNvSpPr txBox="1"/>
          <p:nvPr/>
        </p:nvSpPr>
        <p:spPr>
          <a:xfrm>
            <a:off x="249641" y="3476409"/>
            <a:ext cx="4440836" cy="2893100"/>
          </a:xfrm>
          <a:prstGeom prst="rect">
            <a:avLst/>
          </a:prstGeom>
          <a:noFill/>
        </p:spPr>
        <p:txBody>
          <a:bodyPr wrap="square" rtlCol="0">
            <a:spAutoFit/>
          </a:bodyPr>
          <a:lstStyle/>
          <a:p>
            <a:r>
              <a:rPr lang="en-US" sz="1400" dirty="0"/>
              <a:t>Step 6: t=6</a:t>
            </a:r>
          </a:p>
          <a:p>
            <a:r>
              <a:rPr lang="en-US" sz="1400" dirty="0"/>
              <a:t>If step 6 haven’t reach at bump top:</a:t>
            </a:r>
          </a:p>
          <a:p>
            <a:r>
              <a:rPr lang="en-US" sz="1400" dirty="0"/>
              <a:t>g(X(t-1))=-1</a:t>
            </a:r>
          </a:p>
          <a:p>
            <a:endParaRPr lang="en-US" sz="1400" dirty="0"/>
          </a:p>
          <a:p>
            <a:r>
              <a:rPr lang="en-US" sz="1400" dirty="0"/>
              <a:t>M</a:t>
            </a:r>
            <a:r>
              <a:rPr lang="en-CN" sz="1400" dirty="0"/>
              <a:t>(t) = beta1  * (2*beta1-beta1^(t-2))-(1-beta1) =0.088559</a:t>
            </a:r>
          </a:p>
          <a:p>
            <a:r>
              <a:rPr lang="en-CN" sz="1400" dirty="0"/>
              <a:t>V(t)= (1-beta2^t)</a:t>
            </a:r>
          </a:p>
          <a:p>
            <a:r>
              <a:rPr lang="en-CN" sz="1400" dirty="0"/>
              <a:t> </a:t>
            </a:r>
          </a:p>
          <a:p>
            <a:r>
              <a:rPr lang="en-US" sz="1400" dirty="0"/>
              <a:t>M</a:t>
            </a:r>
            <a:r>
              <a:rPr lang="en-CN" sz="1400" dirty="0"/>
              <a:t>^=M(t)/(1-beta1^t) = …= 0.189002879…</a:t>
            </a:r>
          </a:p>
          <a:p>
            <a:r>
              <a:rPr lang="en-US" sz="1400" dirty="0"/>
              <a:t>V</a:t>
            </a:r>
            <a:r>
              <a:rPr lang="en-CN" sz="1400" dirty="0"/>
              <a:t>^=V(t)/(1-beta2^t) = 1</a:t>
            </a:r>
          </a:p>
          <a:p>
            <a:r>
              <a:rPr lang="en-CN" sz="1400" dirty="0"/>
              <a:t>=&gt;</a:t>
            </a:r>
          </a:p>
          <a:p>
            <a:r>
              <a:rPr lang="en-CN" sz="1400" dirty="0"/>
              <a:t>X(6)= </a:t>
            </a:r>
            <a:r>
              <a:rPr lang="en-US" sz="1400" dirty="0"/>
              <a:t>…</a:t>
            </a:r>
            <a:r>
              <a:rPr lang="en-CN" sz="1400" dirty="0"/>
              <a:t>=1.4101851777…</a:t>
            </a:r>
          </a:p>
          <a:p>
            <a:r>
              <a:rPr lang="en-CN" sz="1400" dirty="0"/>
              <a:t>1.4101851777…&gt;1.35348 …, still moving forward</a:t>
            </a:r>
          </a:p>
          <a:p>
            <a:r>
              <a:rPr lang="en-US" sz="1400" dirty="0"/>
              <a:t>Go to the next step</a:t>
            </a:r>
            <a:endParaRPr lang="en-CN" sz="1400" dirty="0"/>
          </a:p>
        </p:txBody>
      </p:sp>
      <p:sp>
        <p:nvSpPr>
          <p:cNvPr id="119" name="TextBox 118">
            <a:extLst>
              <a:ext uri="{FF2B5EF4-FFF2-40B4-BE49-F238E27FC236}">
                <a16:creationId xmlns:a16="http://schemas.microsoft.com/office/drawing/2014/main" id="{8A040375-FE8E-D969-A093-619D617A991A}"/>
              </a:ext>
            </a:extLst>
          </p:cNvPr>
          <p:cNvSpPr txBox="1"/>
          <p:nvPr/>
        </p:nvSpPr>
        <p:spPr>
          <a:xfrm>
            <a:off x="4658039" y="3511213"/>
            <a:ext cx="3764601" cy="2893100"/>
          </a:xfrm>
          <a:prstGeom prst="rect">
            <a:avLst/>
          </a:prstGeom>
          <a:noFill/>
        </p:spPr>
        <p:txBody>
          <a:bodyPr wrap="square" rtlCol="0">
            <a:spAutoFit/>
          </a:bodyPr>
          <a:lstStyle/>
          <a:p>
            <a:r>
              <a:rPr lang="en-US" sz="1400" dirty="0"/>
              <a:t>Step 7: t=7</a:t>
            </a:r>
          </a:p>
          <a:p>
            <a:r>
              <a:rPr lang="en-US" sz="1400" dirty="0"/>
              <a:t>If step 7 haven’t reach at bump top:</a:t>
            </a:r>
          </a:p>
          <a:p>
            <a:r>
              <a:rPr lang="en-US" sz="1400" dirty="0"/>
              <a:t>g(X(t-1))=-1</a:t>
            </a:r>
          </a:p>
          <a:p>
            <a:endParaRPr lang="en-US" sz="1400" dirty="0"/>
          </a:p>
          <a:p>
            <a:r>
              <a:rPr lang="en-US" sz="1400" dirty="0"/>
              <a:t>M</a:t>
            </a:r>
            <a:r>
              <a:rPr lang="en-CN" sz="1400" dirty="0"/>
              <a:t>(t) = …=-0.0202969</a:t>
            </a:r>
          </a:p>
          <a:p>
            <a:r>
              <a:rPr lang="en-CN" sz="1400" dirty="0"/>
              <a:t>V(t)= (1-beta2^t)</a:t>
            </a:r>
          </a:p>
          <a:p>
            <a:r>
              <a:rPr lang="en-CN" sz="1400" dirty="0"/>
              <a:t> </a:t>
            </a:r>
          </a:p>
          <a:p>
            <a:r>
              <a:rPr lang="en-US" sz="1400" dirty="0"/>
              <a:t>M</a:t>
            </a:r>
            <a:r>
              <a:rPr lang="en-CN" sz="1400" dirty="0"/>
              <a:t>^=M(t)/(1-beta1^t) = …= -0.038905…</a:t>
            </a:r>
          </a:p>
          <a:p>
            <a:r>
              <a:rPr lang="en-US" sz="1400" dirty="0"/>
              <a:t>V</a:t>
            </a:r>
            <a:r>
              <a:rPr lang="en-CN" sz="1400" dirty="0"/>
              <a:t>^=V(t)/(1-beta2^t) = 1</a:t>
            </a:r>
          </a:p>
          <a:p>
            <a:r>
              <a:rPr lang="en-CN" sz="1400" dirty="0"/>
              <a:t>=&gt;</a:t>
            </a:r>
          </a:p>
          <a:p>
            <a:r>
              <a:rPr lang="en-CN" sz="1400" dirty="0"/>
              <a:t>X(7)= </a:t>
            </a:r>
            <a:r>
              <a:rPr lang="en-US" sz="1400" dirty="0"/>
              <a:t>…</a:t>
            </a:r>
            <a:r>
              <a:rPr lang="en-CN" sz="1400" dirty="0"/>
              <a:t>=1.395813…</a:t>
            </a:r>
          </a:p>
          <a:p>
            <a:r>
              <a:rPr lang="en-CN" sz="1400" dirty="0"/>
              <a:t>1.395813… &lt;1.4101851777…not moving forward</a:t>
            </a:r>
          </a:p>
          <a:p>
            <a:r>
              <a:rPr lang="en-US" sz="1400" dirty="0"/>
              <a:t>step 7 already reach or passed the top</a:t>
            </a:r>
            <a:endParaRPr lang="en-CN" sz="1400" dirty="0"/>
          </a:p>
        </p:txBody>
      </p:sp>
      <p:sp>
        <p:nvSpPr>
          <p:cNvPr id="120" name="TextBox 119">
            <a:extLst>
              <a:ext uri="{FF2B5EF4-FFF2-40B4-BE49-F238E27FC236}">
                <a16:creationId xmlns:a16="http://schemas.microsoft.com/office/drawing/2014/main" id="{815E4B27-9C34-04B0-1368-1F4689FA400A}"/>
              </a:ext>
            </a:extLst>
          </p:cNvPr>
          <p:cNvSpPr txBox="1"/>
          <p:nvPr/>
        </p:nvSpPr>
        <p:spPr>
          <a:xfrm>
            <a:off x="8374450" y="3092346"/>
            <a:ext cx="3764601" cy="3323987"/>
          </a:xfrm>
          <a:prstGeom prst="rect">
            <a:avLst/>
          </a:prstGeom>
          <a:noFill/>
        </p:spPr>
        <p:txBody>
          <a:bodyPr wrap="square" rtlCol="0">
            <a:spAutoFit/>
          </a:bodyPr>
          <a:lstStyle/>
          <a:p>
            <a:r>
              <a:rPr lang="en-US" sz="1400" dirty="0"/>
              <a:t>Step 7: t=7</a:t>
            </a:r>
          </a:p>
          <a:p>
            <a:r>
              <a:rPr lang="en-US" sz="1400" dirty="0"/>
              <a:t>If step 7 is at bump top (</a:t>
            </a:r>
            <a:r>
              <a:rPr lang="en-US" sz="1400" b="1" dirty="0"/>
              <a:t>decision boundary</a:t>
            </a:r>
            <a:r>
              <a:rPr lang="en-US" sz="1400" dirty="0"/>
              <a:t>):</a:t>
            </a:r>
          </a:p>
          <a:p>
            <a:r>
              <a:rPr lang="en-US" sz="1400" dirty="0"/>
              <a:t>g(X(t-1))=0</a:t>
            </a:r>
          </a:p>
          <a:p>
            <a:endParaRPr lang="en-US" sz="1400" dirty="0"/>
          </a:p>
          <a:p>
            <a:r>
              <a:rPr lang="en-US" sz="1400" dirty="0"/>
              <a:t>M</a:t>
            </a:r>
            <a:r>
              <a:rPr lang="en-CN" sz="1400" dirty="0"/>
              <a:t>(t) = bets2*0.0202969=0.079703</a:t>
            </a:r>
          </a:p>
          <a:p>
            <a:r>
              <a:rPr lang="en-CN" sz="1400" dirty="0"/>
              <a:t>V(t)= </a:t>
            </a:r>
            <a:r>
              <a:rPr lang="en-US" sz="1400" dirty="0"/>
              <a:t>beta2 *(1-beta2^(t-1)) = beta2-beta2^t</a:t>
            </a:r>
          </a:p>
          <a:p>
            <a:r>
              <a:rPr lang="en-US" sz="1400" dirty="0"/>
              <a:t>=0.005979…</a:t>
            </a:r>
            <a:endParaRPr lang="en-CN" sz="1400" dirty="0"/>
          </a:p>
          <a:p>
            <a:r>
              <a:rPr lang="en-CN" sz="1400" dirty="0"/>
              <a:t> </a:t>
            </a:r>
          </a:p>
          <a:p>
            <a:r>
              <a:rPr lang="en-US" sz="1400" dirty="0"/>
              <a:t>M</a:t>
            </a:r>
            <a:r>
              <a:rPr lang="en-CN" sz="1400" dirty="0"/>
              <a:t>^=M(t)/(1-beta1^t) = …= 0.15277483…&gt;0</a:t>
            </a:r>
          </a:p>
          <a:p>
            <a:r>
              <a:rPr lang="en-US" sz="1400" dirty="0"/>
              <a:t>V</a:t>
            </a:r>
            <a:r>
              <a:rPr lang="en-CN" sz="1400" dirty="0"/>
              <a:t>^=V(t)/(1-beta2^t)= 0.856713714…&gt;0</a:t>
            </a:r>
          </a:p>
          <a:p>
            <a:r>
              <a:rPr lang="en-CN" sz="1400" dirty="0"/>
              <a:t>=&gt;</a:t>
            </a:r>
          </a:p>
          <a:p>
            <a:r>
              <a:rPr lang="en-CN" sz="1400" dirty="0"/>
              <a:t>X(7)= </a:t>
            </a:r>
            <a:r>
              <a:rPr lang="en-US" sz="1400" dirty="0"/>
              <a:t>…</a:t>
            </a:r>
            <a:r>
              <a:rPr lang="en-CN" sz="1400" dirty="0"/>
              <a:t>=1.459702277…</a:t>
            </a:r>
          </a:p>
          <a:p>
            <a:r>
              <a:rPr lang="en-CN" sz="1400" dirty="0"/>
              <a:t>1.45970… &gt;1.41018517…can moving forward</a:t>
            </a:r>
          </a:p>
          <a:p>
            <a:endParaRPr lang="en-CN" sz="1400" dirty="0"/>
          </a:p>
          <a:p>
            <a:r>
              <a:rPr lang="en-US" sz="1400" dirty="0"/>
              <a:t>H</a:t>
            </a:r>
            <a:r>
              <a:rPr lang="en-CN" sz="1400" dirty="0"/>
              <a:t>= X(7)-1=0.459702277</a:t>
            </a:r>
          </a:p>
        </p:txBody>
      </p:sp>
    </p:spTree>
    <p:extLst>
      <p:ext uri="{BB962C8B-B14F-4D97-AF65-F5344CB8AC3E}">
        <p14:creationId xmlns:p14="http://schemas.microsoft.com/office/powerpoint/2010/main" val="269532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82070-40B1-DC18-26FD-6187E0B6EFC0}"/>
              </a:ext>
            </a:extLst>
          </p:cNvPr>
          <p:cNvSpPr txBox="1"/>
          <p:nvPr/>
        </p:nvSpPr>
        <p:spPr>
          <a:xfrm>
            <a:off x="2328821" y="167917"/>
            <a:ext cx="8991849" cy="646331"/>
          </a:xfrm>
          <a:prstGeom prst="rect">
            <a:avLst/>
          </a:prstGeom>
          <a:noFill/>
        </p:spPr>
        <p:txBody>
          <a:bodyPr wrap="square" rtlCol="0">
            <a:spAutoFit/>
          </a:bodyPr>
          <a:lstStyle/>
          <a:p>
            <a:r>
              <a:rPr lang="en-US" b="1" dirty="0"/>
              <a:t>(a) Design an auto encoder to take in MNIST images with latent space dimension of 2,16,256.</a:t>
            </a:r>
          </a:p>
          <a:p>
            <a:r>
              <a:rPr lang="en-US" b="1" dirty="0"/>
              <a:t>Train auto encoder with L1-norm reconstruction loss</a:t>
            </a:r>
          </a:p>
        </p:txBody>
      </p:sp>
      <p:sp>
        <p:nvSpPr>
          <p:cNvPr id="4" name="TextBox 3">
            <a:extLst>
              <a:ext uri="{FF2B5EF4-FFF2-40B4-BE49-F238E27FC236}">
                <a16:creationId xmlns:a16="http://schemas.microsoft.com/office/drawing/2014/main" id="{161647A0-0F46-CD52-3228-8B3478FC2BD3}"/>
              </a:ext>
            </a:extLst>
          </p:cNvPr>
          <p:cNvSpPr txBox="1"/>
          <p:nvPr/>
        </p:nvSpPr>
        <p:spPr>
          <a:xfrm>
            <a:off x="50938" y="224062"/>
            <a:ext cx="2398075" cy="461665"/>
          </a:xfrm>
          <a:prstGeom prst="rect">
            <a:avLst/>
          </a:prstGeom>
          <a:noFill/>
        </p:spPr>
        <p:txBody>
          <a:bodyPr wrap="square">
            <a:spAutoFit/>
          </a:bodyPr>
          <a:lstStyle/>
          <a:p>
            <a:pPr algn="ctr"/>
            <a:r>
              <a:rPr lang="en-US" sz="2400" b="1" dirty="0"/>
              <a:t>Question #2</a:t>
            </a:r>
          </a:p>
        </p:txBody>
      </p:sp>
      <p:sp>
        <p:nvSpPr>
          <p:cNvPr id="49" name="Rounded Rectangle 48">
            <a:extLst>
              <a:ext uri="{FF2B5EF4-FFF2-40B4-BE49-F238E27FC236}">
                <a16:creationId xmlns:a16="http://schemas.microsoft.com/office/drawing/2014/main" id="{9E558288-1DF9-0D1A-1351-258674BC7C2D}"/>
              </a:ext>
            </a:extLst>
          </p:cNvPr>
          <p:cNvSpPr/>
          <p:nvPr/>
        </p:nvSpPr>
        <p:spPr>
          <a:xfrm>
            <a:off x="121670" y="1890558"/>
            <a:ext cx="1888216" cy="265379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50" name="Rounded Rectangle 49">
            <a:extLst>
              <a:ext uri="{FF2B5EF4-FFF2-40B4-BE49-F238E27FC236}">
                <a16:creationId xmlns:a16="http://schemas.microsoft.com/office/drawing/2014/main" id="{41D826B8-345F-184D-8386-4769D3BF1A9A}"/>
              </a:ext>
            </a:extLst>
          </p:cNvPr>
          <p:cNvSpPr/>
          <p:nvPr/>
        </p:nvSpPr>
        <p:spPr>
          <a:xfrm>
            <a:off x="10093862" y="1829806"/>
            <a:ext cx="1888216" cy="265379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47" name="Right Arrow 46">
            <a:extLst>
              <a:ext uri="{FF2B5EF4-FFF2-40B4-BE49-F238E27FC236}">
                <a16:creationId xmlns:a16="http://schemas.microsoft.com/office/drawing/2014/main" id="{3EEA57D6-CE02-01BB-80CD-AB03A70B08B5}"/>
              </a:ext>
            </a:extLst>
          </p:cNvPr>
          <p:cNvSpPr/>
          <p:nvPr/>
        </p:nvSpPr>
        <p:spPr>
          <a:xfrm>
            <a:off x="5427129" y="2852608"/>
            <a:ext cx="1362961" cy="527624"/>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pic>
        <p:nvPicPr>
          <p:cNvPr id="39" name="Picture 38" descr="A picture containing chart&#10;&#10;Description automatically generated">
            <a:extLst>
              <a:ext uri="{FF2B5EF4-FFF2-40B4-BE49-F238E27FC236}">
                <a16:creationId xmlns:a16="http://schemas.microsoft.com/office/drawing/2014/main" id="{519DF339-038E-98CC-8FBC-A793DA0685C6}"/>
              </a:ext>
            </a:extLst>
          </p:cNvPr>
          <p:cNvPicPr>
            <a:picLocks noChangeAspect="1"/>
          </p:cNvPicPr>
          <p:nvPr/>
        </p:nvPicPr>
        <p:blipFill>
          <a:blip r:embed="rId3"/>
          <a:stretch>
            <a:fillRect/>
          </a:stretch>
        </p:blipFill>
        <p:spPr>
          <a:xfrm>
            <a:off x="496987" y="2476896"/>
            <a:ext cx="1512898" cy="1584513"/>
          </a:xfrm>
          <a:prstGeom prst="rect">
            <a:avLst/>
          </a:prstGeom>
        </p:spPr>
      </p:pic>
      <p:pic>
        <p:nvPicPr>
          <p:cNvPr id="41" name="Picture 40" descr="Chart&#10;&#10;Description automatically generated">
            <a:extLst>
              <a:ext uri="{FF2B5EF4-FFF2-40B4-BE49-F238E27FC236}">
                <a16:creationId xmlns:a16="http://schemas.microsoft.com/office/drawing/2014/main" id="{82817A30-EB77-3855-17A9-4650FD9E9F12}"/>
              </a:ext>
            </a:extLst>
          </p:cNvPr>
          <p:cNvPicPr>
            <a:picLocks noChangeAspect="1"/>
          </p:cNvPicPr>
          <p:nvPr/>
        </p:nvPicPr>
        <p:blipFill>
          <a:blip r:embed="rId4"/>
          <a:stretch>
            <a:fillRect/>
          </a:stretch>
        </p:blipFill>
        <p:spPr>
          <a:xfrm>
            <a:off x="10482110" y="2588326"/>
            <a:ext cx="1499968" cy="1532133"/>
          </a:xfrm>
          <a:prstGeom prst="rect">
            <a:avLst/>
          </a:prstGeom>
        </p:spPr>
      </p:pic>
      <p:sp>
        <p:nvSpPr>
          <p:cNvPr id="5" name="Rounded Rectangle 4">
            <a:extLst>
              <a:ext uri="{FF2B5EF4-FFF2-40B4-BE49-F238E27FC236}">
                <a16:creationId xmlns:a16="http://schemas.microsoft.com/office/drawing/2014/main" id="{FB9BD10C-C590-1341-51B2-7D52B95F2BAA}"/>
              </a:ext>
            </a:extLst>
          </p:cNvPr>
          <p:cNvSpPr/>
          <p:nvPr/>
        </p:nvSpPr>
        <p:spPr>
          <a:xfrm>
            <a:off x="2602631" y="1626190"/>
            <a:ext cx="845404" cy="291816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1" name="Rounded Rectangle 10">
            <a:extLst>
              <a:ext uri="{FF2B5EF4-FFF2-40B4-BE49-F238E27FC236}">
                <a16:creationId xmlns:a16="http://schemas.microsoft.com/office/drawing/2014/main" id="{CCEFA0C9-C0EB-5E2B-6780-327BAD154BB3}"/>
              </a:ext>
            </a:extLst>
          </p:cNvPr>
          <p:cNvSpPr/>
          <p:nvPr/>
        </p:nvSpPr>
        <p:spPr>
          <a:xfrm>
            <a:off x="3850860" y="1939890"/>
            <a:ext cx="593922" cy="223097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2" name="Rounded Rectangle 11">
            <a:extLst>
              <a:ext uri="{FF2B5EF4-FFF2-40B4-BE49-F238E27FC236}">
                <a16:creationId xmlns:a16="http://schemas.microsoft.com/office/drawing/2014/main" id="{CD60C1BD-8628-7E95-13AF-48D1D2C14871}"/>
              </a:ext>
            </a:extLst>
          </p:cNvPr>
          <p:cNvSpPr/>
          <p:nvPr/>
        </p:nvSpPr>
        <p:spPr>
          <a:xfrm>
            <a:off x="4983024" y="2313379"/>
            <a:ext cx="444107" cy="14536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3" name="TextBox 12">
            <a:extLst>
              <a:ext uri="{FF2B5EF4-FFF2-40B4-BE49-F238E27FC236}">
                <a16:creationId xmlns:a16="http://schemas.microsoft.com/office/drawing/2014/main" id="{885DE78E-7C33-02F2-89F3-CB4C840C66F4}"/>
              </a:ext>
            </a:extLst>
          </p:cNvPr>
          <p:cNvSpPr txBox="1"/>
          <p:nvPr/>
        </p:nvSpPr>
        <p:spPr>
          <a:xfrm>
            <a:off x="4726121" y="3794225"/>
            <a:ext cx="907408" cy="367352"/>
          </a:xfrm>
          <a:prstGeom prst="rect">
            <a:avLst/>
          </a:prstGeom>
          <a:noFill/>
        </p:spPr>
        <p:txBody>
          <a:bodyPr wrap="none" rtlCol="0">
            <a:spAutoFit/>
          </a:bodyPr>
          <a:lstStyle/>
          <a:p>
            <a:r>
              <a:rPr lang="en-US" sz="1600" dirty="0"/>
              <a:t>Stage</a:t>
            </a:r>
            <a:r>
              <a:rPr lang="en-CN" sz="1600" dirty="0"/>
              <a:t>_3</a:t>
            </a:r>
          </a:p>
        </p:txBody>
      </p:sp>
      <p:sp>
        <p:nvSpPr>
          <p:cNvPr id="14" name="TextBox 13">
            <a:extLst>
              <a:ext uri="{FF2B5EF4-FFF2-40B4-BE49-F238E27FC236}">
                <a16:creationId xmlns:a16="http://schemas.microsoft.com/office/drawing/2014/main" id="{CA2C9AFB-9D9F-09D7-C753-39068775F3ED}"/>
              </a:ext>
            </a:extLst>
          </p:cNvPr>
          <p:cNvSpPr txBox="1"/>
          <p:nvPr/>
        </p:nvSpPr>
        <p:spPr>
          <a:xfrm>
            <a:off x="3689788" y="4189029"/>
            <a:ext cx="907408" cy="367352"/>
          </a:xfrm>
          <a:prstGeom prst="rect">
            <a:avLst/>
          </a:prstGeom>
          <a:noFill/>
        </p:spPr>
        <p:txBody>
          <a:bodyPr wrap="none" rtlCol="0">
            <a:spAutoFit/>
          </a:bodyPr>
          <a:lstStyle/>
          <a:p>
            <a:r>
              <a:rPr lang="en-US" sz="1600" dirty="0"/>
              <a:t>Stage</a:t>
            </a:r>
            <a:r>
              <a:rPr lang="en-CN" sz="1600" dirty="0"/>
              <a:t>_2</a:t>
            </a:r>
          </a:p>
        </p:txBody>
      </p:sp>
      <p:sp>
        <p:nvSpPr>
          <p:cNvPr id="15" name="TextBox 14">
            <a:extLst>
              <a:ext uri="{FF2B5EF4-FFF2-40B4-BE49-F238E27FC236}">
                <a16:creationId xmlns:a16="http://schemas.microsoft.com/office/drawing/2014/main" id="{C71D99FA-FF10-744F-0A6F-E776E2A5706B}"/>
              </a:ext>
            </a:extLst>
          </p:cNvPr>
          <p:cNvSpPr txBox="1"/>
          <p:nvPr/>
        </p:nvSpPr>
        <p:spPr>
          <a:xfrm>
            <a:off x="2555263" y="4562751"/>
            <a:ext cx="907408" cy="367352"/>
          </a:xfrm>
          <a:prstGeom prst="rect">
            <a:avLst/>
          </a:prstGeom>
          <a:noFill/>
        </p:spPr>
        <p:txBody>
          <a:bodyPr wrap="none" rtlCol="0">
            <a:spAutoFit/>
          </a:bodyPr>
          <a:lstStyle/>
          <a:p>
            <a:r>
              <a:rPr lang="en-US" sz="1600" dirty="0"/>
              <a:t>Stage</a:t>
            </a:r>
            <a:r>
              <a:rPr lang="en-CN" sz="1600" dirty="0"/>
              <a:t>_1</a:t>
            </a:r>
          </a:p>
        </p:txBody>
      </p:sp>
      <p:sp>
        <p:nvSpPr>
          <p:cNvPr id="16" name="Rounded Rectangle 15">
            <a:extLst>
              <a:ext uri="{FF2B5EF4-FFF2-40B4-BE49-F238E27FC236}">
                <a16:creationId xmlns:a16="http://schemas.microsoft.com/office/drawing/2014/main" id="{B004864A-BDBC-6FE6-0AA8-F900E8FE5A25}"/>
              </a:ext>
            </a:extLst>
          </p:cNvPr>
          <p:cNvSpPr/>
          <p:nvPr/>
        </p:nvSpPr>
        <p:spPr>
          <a:xfrm>
            <a:off x="6790091" y="2317206"/>
            <a:ext cx="444107" cy="145360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7" name="Rounded Rectangle 16">
            <a:extLst>
              <a:ext uri="{FF2B5EF4-FFF2-40B4-BE49-F238E27FC236}">
                <a16:creationId xmlns:a16="http://schemas.microsoft.com/office/drawing/2014/main" id="{FB3255B9-2B02-03E4-E19F-9BB25D93C118}"/>
              </a:ext>
            </a:extLst>
          </p:cNvPr>
          <p:cNvSpPr/>
          <p:nvPr/>
        </p:nvSpPr>
        <p:spPr>
          <a:xfrm>
            <a:off x="7620392" y="1932555"/>
            <a:ext cx="593922" cy="223097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8" name="Rounded Rectangle 17">
            <a:extLst>
              <a:ext uri="{FF2B5EF4-FFF2-40B4-BE49-F238E27FC236}">
                <a16:creationId xmlns:a16="http://schemas.microsoft.com/office/drawing/2014/main" id="{5010DBCD-6267-35B6-237D-AC65425AD77C}"/>
              </a:ext>
            </a:extLst>
          </p:cNvPr>
          <p:cNvSpPr/>
          <p:nvPr/>
        </p:nvSpPr>
        <p:spPr>
          <a:xfrm>
            <a:off x="8541478" y="1626190"/>
            <a:ext cx="845404" cy="291816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19" name="TextBox 18">
            <a:extLst>
              <a:ext uri="{FF2B5EF4-FFF2-40B4-BE49-F238E27FC236}">
                <a16:creationId xmlns:a16="http://schemas.microsoft.com/office/drawing/2014/main" id="{58CFF22D-6B32-EEEE-1716-146009CD0557}"/>
              </a:ext>
            </a:extLst>
          </p:cNvPr>
          <p:cNvSpPr txBox="1"/>
          <p:nvPr/>
        </p:nvSpPr>
        <p:spPr>
          <a:xfrm>
            <a:off x="6542528" y="3796520"/>
            <a:ext cx="907408" cy="367352"/>
          </a:xfrm>
          <a:prstGeom prst="rect">
            <a:avLst/>
          </a:prstGeom>
          <a:noFill/>
        </p:spPr>
        <p:txBody>
          <a:bodyPr wrap="none" rtlCol="0">
            <a:spAutoFit/>
          </a:bodyPr>
          <a:lstStyle/>
          <a:p>
            <a:r>
              <a:rPr lang="en-US" sz="1600" dirty="0"/>
              <a:t>Stage</a:t>
            </a:r>
            <a:r>
              <a:rPr lang="en-CN" sz="1600" dirty="0"/>
              <a:t>_3</a:t>
            </a:r>
          </a:p>
        </p:txBody>
      </p:sp>
      <p:sp>
        <p:nvSpPr>
          <p:cNvPr id="20" name="TextBox 19">
            <a:extLst>
              <a:ext uri="{FF2B5EF4-FFF2-40B4-BE49-F238E27FC236}">
                <a16:creationId xmlns:a16="http://schemas.microsoft.com/office/drawing/2014/main" id="{ABA78AF8-E68C-C5B4-E724-2170C316DAB6}"/>
              </a:ext>
            </a:extLst>
          </p:cNvPr>
          <p:cNvSpPr txBox="1"/>
          <p:nvPr/>
        </p:nvSpPr>
        <p:spPr>
          <a:xfrm>
            <a:off x="7469348" y="4149364"/>
            <a:ext cx="907408" cy="367352"/>
          </a:xfrm>
          <a:prstGeom prst="rect">
            <a:avLst/>
          </a:prstGeom>
          <a:noFill/>
        </p:spPr>
        <p:txBody>
          <a:bodyPr wrap="none" rtlCol="0">
            <a:spAutoFit/>
          </a:bodyPr>
          <a:lstStyle/>
          <a:p>
            <a:r>
              <a:rPr lang="en-US" sz="1600" dirty="0"/>
              <a:t>Stage</a:t>
            </a:r>
            <a:r>
              <a:rPr lang="en-CN" sz="1600" dirty="0"/>
              <a:t>_2</a:t>
            </a:r>
          </a:p>
        </p:txBody>
      </p:sp>
      <p:sp>
        <p:nvSpPr>
          <p:cNvPr id="21" name="TextBox 20">
            <a:extLst>
              <a:ext uri="{FF2B5EF4-FFF2-40B4-BE49-F238E27FC236}">
                <a16:creationId xmlns:a16="http://schemas.microsoft.com/office/drawing/2014/main" id="{BFBD7AD0-2151-156B-53DB-E934E1914BC1}"/>
              </a:ext>
            </a:extLst>
          </p:cNvPr>
          <p:cNvSpPr txBox="1"/>
          <p:nvPr/>
        </p:nvSpPr>
        <p:spPr>
          <a:xfrm>
            <a:off x="8490667" y="4529393"/>
            <a:ext cx="907408" cy="367352"/>
          </a:xfrm>
          <a:prstGeom prst="rect">
            <a:avLst/>
          </a:prstGeom>
          <a:noFill/>
        </p:spPr>
        <p:txBody>
          <a:bodyPr wrap="none" rtlCol="0">
            <a:spAutoFit/>
          </a:bodyPr>
          <a:lstStyle/>
          <a:p>
            <a:r>
              <a:rPr lang="en-US" sz="1600" dirty="0"/>
              <a:t>Stage</a:t>
            </a:r>
            <a:r>
              <a:rPr lang="en-CN" sz="1600" dirty="0"/>
              <a:t>_1</a:t>
            </a:r>
          </a:p>
        </p:txBody>
      </p:sp>
      <p:pic>
        <p:nvPicPr>
          <p:cNvPr id="23" name="Picture 22" descr="A picture containing chart&#10;&#10;Description automatically generated">
            <a:extLst>
              <a:ext uri="{FF2B5EF4-FFF2-40B4-BE49-F238E27FC236}">
                <a16:creationId xmlns:a16="http://schemas.microsoft.com/office/drawing/2014/main" id="{18F9DA06-9002-9EC6-7E7E-A2A755B36145}"/>
              </a:ext>
            </a:extLst>
          </p:cNvPr>
          <p:cNvPicPr>
            <a:picLocks noChangeAspect="1"/>
          </p:cNvPicPr>
          <p:nvPr/>
        </p:nvPicPr>
        <p:blipFill>
          <a:blip r:embed="rId5"/>
          <a:stretch>
            <a:fillRect/>
          </a:stretch>
        </p:blipFill>
        <p:spPr>
          <a:xfrm>
            <a:off x="333585" y="2201948"/>
            <a:ext cx="1512898" cy="159760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283101C2-F1E3-C246-F5F8-9B48B2BE2ACD}"/>
              </a:ext>
            </a:extLst>
          </p:cNvPr>
          <p:cNvPicPr>
            <a:picLocks noChangeAspect="1"/>
          </p:cNvPicPr>
          <p:nvPr/>
        </p:nvPicPr>
        <p:blipFill>
          <a:blip r:embed="rId6"/>
          <a:stretch>
            <a:fillRect/>
          </a:stretch>
        </p:blipFill>
        <p:spPr>
          <a:xfrm>
            <a:off x="10271005" y="2343397"/>
            <a:ext cx="1525829" cy="1571417"/>
          </a:xfrm>
          <a:prstGeom prst="rect">
            <a:avLst/>
          </a:prstGeom>
        </p:spPr>
      </p:pic>
      <p:sp>
        <p:nvSpPr>
          <p:cNvPr id="26" name="TextBox 25">
            <a:extLst>
              <a:ext uri="{FF2B5EF4-FFF2-40B4-BE49-F238E27FC236}">
                <a16:creationId xmlns:a16="http://schemas.microsoft.com/office/drawing/2014/main" id="{6C0B6BBA-5D28-2A4C-A635-C20700AD2FAE}"/>
              </a:ext>
            </a:extLst>
          </p:cNvPr>
          <p:cNvSpPr txBox="1"/>
          <p:nvPr/>
        </p:nvSpPr>
        <p:spPr>
          <a:xfrm>
            <a:off x="5315236" y="1557338"/>
            <a:ext cx="2107076" cy="634518"/>
          </a:xfrm>
          <a:prstGeom prst="rect">
            <a:avLst/>
          </a:prstGeom>
          <a:noFill/>
        </p:spPr>
        <p:txBody>
          <a:bodyPr wrap="none" rtlCol="0">
            <a:spAutoFit/>
          </a:bodyPr>
          <a:lstStyle/>
          <a:p>
            <a:r>
              <a:rPr lang="en-CN" sz="1600" dirty="0"/>
              <a:t>Latent feature</a:t>
            </a:r>
          </a:p>
          <a:p>
            <a:r>
              <a:rPr lang="en-CN" sz="1600" dirty="0"/>
              <a:t>(compressed feature)</a:t>
            </a:r>
          </a:p>
        </p:txBody>
      </p:sp>
      <p:sp>
        <p:nvSpPr>
          <p:cNvPr id="27" name="Right Arrow 26">
            <a:extLst>
              <a:ext uri="{FF2B5EF4-FFF2-40B4-BE49-F238E27FC236}">
                <a16:creationId xmlns:a16="http://schemas.microsoft.com/office/drawing/2014/main" id="{21C67487-51DE-BE9C-3076-574CC3A6873E}"/>
              </a:ext>
            </a:extLst>
          </p:cNvPr>
          <p:cNvSpPr/>
          <p:nvPr/>
        </p:nvSpPr>
        <p:spPr>
          <a:xfrm>
            <a:off x="1997466" y="2723190"/>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28" name="Right Arrow 27">
            <a:extLst>
              <a:ext uri="{FF2B5EF4-FFF2-40B4-BE49-F238E27FC236}">
                <a16:creationId xmlns:a16="http://schemas.microsoft.com/office/drawing/2014/main" id="{ED0301CD-B255-F2ED-DEFE-B20E1B9CD85C}"/>
              </a:ext>
            </a:extLst>
          </p:cNvPr>
          <p:cNvSpPr/>
          <p:nvPr/>
        </p:nvSpPr>
        <p:spPr>
          <a:xfrm>
            <a:off x="9309542" y="2730524"/>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29" name="Rounded Rectangle 28">
            <a:extLst>
              <a:ext uri="{FF2B5EF4-FFF2-40B4-BE49-F238E27FC236}">
                <a16:creationId xmlns:a16="http://schemas.microsoft.com/office/drawing/2014/main" id="{7ED23FDC-BF29-4F40-DA24-0C671945AA5E}"/>
              </a:ext>
            </a:extLst>
          </p:cNvPr>
          <p:cNvSpPr/>
          <p:nvPr/>
        </p:nvSpPr>
        <p:spPr>
          <a:xfrm>
            <a:off x="5952614" y="2565895"/>
            <a:ext cx="210403" cy="97983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cxnSp>
        <p:nvCxnSpPr>
          <p:cNvPr id="31" name="Straight Arrow Connector 30">
            <a:extLst>
              <a:ext uri="{FF2B5EF4-FFF2-40B4-BE49-F238E27FC236}">
                <a16:creationId xmlns:a16="http://schemas.microsoft.com/office/drawing/2014/main" id="{72F45B67-2B6F-A934-5824-1DE0B322D680}"/>
              </a:ext>
            </a:extLst>
          </p:cNvPr>
          <p:cNvCxnSpPr>
            <a:cxnSpLocks/>
          </p:cNvCxnSpPr>
          <p:nvPr/>
        </p:nvCxnSpPr>
        <p:spPr>
          <a:xfrm flipV="1">
            <a:off x="6057814" y="3578239"/>
            <a:ext cx="0" cy="611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87D94F-C8EA-9BD5-5C9A-A1B5E6D8D3AE}"/>
              </a:ext>
            </a:extLst>
          </p:cNvPr>
          <p:cNvSpPr txBox="1"/>
          <p:nvPr/>
        </p:nvSpPr>
        <p:spPr>
          <a:xfrm>
            <a:off x="5343793" y="4154831"/>
            <a:ext cx="1454434" cy="634518"/>
          </a:xfrm>
          <a:prstGeom prst="rect">
            <a:avLst/>
          </a:prstGeom>
          <a:noFill/>
        </p:spPr>
        <p:txBody>
          <a:bodyPr wrap="none" rtlCol="0">
            <a:spAutoFit/>
          </a:bodyPr>
          <a:lstStyle/>
          <a:p>
            <a:r>
              <a:rPr lang="en-CN" sz="1600" dirty="0"/>
              <a:t>Dimension = </a:t>
            </a:r>
          </a:p>
          <a:p>
            <a:r>
              <a:rPr lang="en-CN" sz="1600" dirty="0"/>
              <a:t>2 or 16 or 256</a:t>
            </a:r>
          </a:p>
        </p:txBody>
      </p:sp>
      <p:sp>
        <p:nvSpPr>
          <p:cNvPr id="33" name="TextBox 32">
            <a:extLst>
              <a:ext uri="{FF2B5EF4-FFF2-40B4-BE49-F238E27FC236}">
                <a16:creationId xmlns:a16="http://schemas.microsoft.com/office/drawing/2014/main" id="{B0E56FD0-B3E0-E180-7495-416350195C1C}"/>
              </a:ext>
            </a:extLst>
          </p:cNvPr>
          <p:cNvSpPr txBox="1"/>
          <p:nvPr/>
        </p:nvSpPr>
        <p:spPr>
          <a:xfrm>
            <a:off x="464586" y="4102783"/>
            <a:ext cx="1037675" cy="367352"/>
          </a:xfrm>
          <a:prstGeom prst="rect">
            <a:avLst/>
          </a:prstGeom>
          <a:noFill/>
        </p:spPr>
        <p:txBody>
          <a:bodyPr wrap="none" rtlCol="0">
            <a:spAutoFit/>
          </a:bodyPr>
          <a:lstStyle/>
          <a:p>
            <a:r>
              <a:rPr lang="en-US" sz="1600" dirty="0"/>
              <a:t>B,1,28,28</a:t>
            </a:r>
            <a:endParaRPr lang="en-CN" sz="1600" dirty="0"/>
          </a:p>
        </p:txBody>
      </p:sp>
      <p:pic>
        <p:nvPicPr>
          <p:cNvPr id="35" name="Picture 34" descr="A picture containing text, clipart, screenshot&#10;&#10;Description automatically generated">
            <a:extLst>
              <a:ext uri="{FF2B5EF4-FFF2-40B4-BE49-F238E27FC236}">
                <a16:creationId xmlns:a16="http://schemas.microsoft.com/office/drawing/2014/main" id="{624CC60F-A272-9003-F8CF-1D5867AB6D40}"/>
              </a:ext>
            </a:extLst>
          </p:cNvPr>
          <p:cNvPicPr>
            <a:picLocks noChangeAspect="1"/>
          </p:cNvPicPr>
          <p:nvPr/>
        </p:nvPicPr>
        <p:blipFill>
          <a:blip r:embed="rId7"/>
          <a:stretch>
            <a:fillRect/>
          </a:stretch>
        </p:blipFill>
        <p:spPr>
          <a:xfrm>
            <a:off x="10039733" y="2125179"/>
            <a:ext cx="1525829" cy="1545227"/>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85AF560A-2A8C-D956-EAE1-91564258B390}"/>
              </a:ext>
            </a:extLst>
          </p:cNvPr>
          <p:cNvPicPr>
            <a:picLocks noChangeAspect="1"/>
          </p:cNvPicPr>
          <p:nvPr/>
        </p:nvPicPr>
        <p:blipFill>
          <a:blip r:embed="rId8"/>
          <a:stretch>
            <a:fillRect/>
          </a:stretch>
        </p:blipFill>
        <p:spPr>
          <a:xfrm>
            <a:off x="199853" y="1993452"/>
            <a:ext cx="1512898" cy="1558322"/>
          </a:xfrm>
          <a:prstGeom prst="rect">
            <a:avLst/>
          </a:prstGeom>
        </p:spPr>
      </p:pic>
      <p:sp>
        <p:nvSpPr>
          <p:cNvPr id="42" name="TextBox 41">
            <a:extLst>
              <a:ext uri="{FF2B5EF4-FFF2-40B4-BE49-F238E27FC236}">
                <a16:creationId xmlns:a16="http://schemas.microsoft.com/office/drawing/2014/main" id="{601B85D1-D71F-FD35-7D93-0CA864713104}"/>
              </a:ext>
            </a:extLst>
          </p:cNvPr>
          <p:cNvSpPr txBox="1"/>
          <p:nvPr/>
        </p:nvSpPr>
        <p:spPr>
          <a:xfrm>
            <a:off x="10492119" y="4105683"/>
            <a:ext cx="1037675" cy="367352"/>
          </a:xfrm>
          <a:prstGeom prst="rect">
            <a:avLst/>
          </a:prstGeom>
          <a:noFill/>
        </p:spPr>
        <p:txBody>
          <a:bodyPr wrap="none" rtlCol="0">
            <a:spAutoFit/>
          </a:bodyPr>
          <a:lstStyle/>
          <a:p>
            <a:r>
              <a:rPr lang="en-US" sz="1600" dirty="0"/>
              <a:t>B,1,28,28</a:t>
            </a:r>
            <a:endParaRPr lang="en-CN" sz="1600" dirty="0"/>
          </a:p>
        </p:txBody>
      </p:sp>
      <p:sp>
        <p:nvSpPr>
          <p:cNvPr id="43" name="Right Arrow 42">
            <a:extLst>
              <a:ext uri="{FF2B5EF4-FFF2-40B4-BE49-F238E27FC236}">
                <a16:creationId xmlns:a16="http://schemas.microsoft.com/office/drawing/2014/main" id="{50618413-78D5-7EFE-D4BA-90422D16403C}"/>
              </a:ext>
            </a:extLst>
          </p:cNvPr>
          <p:cNvSpPr/>
          <p:nvPr/>
        </p:nvSpPr>
        <p:spPr>
          <a:xfrm>
            <a:off x="3349674" y="2730524"/>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44" name="Right Arrow 43">
            <a:extLst>
              <a:ext uri="{FF2B5EF4-FFF2-40B4-BE49-F238E27FC236}">
                <a16:creationId xmlns:a16="http://schemas.microsoft.com/office/drawing/2014/main" id="{CA4626AA-B005-B433-A559-214792021A33}"/>
              </a:ext>
            </a:extLst>
          </p:cNvPr>
          <p:cNvSpPr/>
          <p:nvPr/>
        </p:nvSpPr>
        <p:spPr>
          <a:xfrm>
            <a:off x="4416139" y="2723190"/>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45" name="Right Arrow 44">
            <a:extLst>
              <a:ext uri="{FF2B5EF4-FFF2-40B4-BE49-F238E27FC236}">
                <a16:creationId xmlns:a16="http://schemas.microsoft.com/office/drawing/2014/main" id="{864D8A57-B87A-CC4F-215A-EC418BB06C50}"/>
              </a:ext>
            </a:extLst>
          </p:cNvPr>
          <p:cNvSpPr/>
          <p:nvPr/>
        </p:nvSpPr>
        <p:spPr>
          <a:xfrm>
            <a:off x="7084172" y="2718399"/>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46" name="Right Arrow 45">
            <a:extLst>
              <a:ext uri="{FF2B5EF4-FFF2-40B4-BE49-F238E27FC236}">
                <a16:creationId xmlns:a16="http://schemas.microsoft.com/office/drawing/2014/main" id="{B1F80182-6800-5953-7A3D-958DD32854F3}"/>
              </a:ext>
            </a:extLst>
          </p:cNvPr>
          <p:cNvSpPr/>
          <p:nvPr/>
        </p:nvSpPr>
        <p:spPr>
          <a:xfrm>
            <a:off x="8118319" y="2723190"/>
            <a:ext cx="688044" cy="64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51" name="TextBox 50">
            <a:extLst>
              <a:ext uri="{FF2B5EF4-FFF2-40B4-BE49-F238E27FC236}">
                <a16:creationId xmlns:a16="http://schemas.microsoft.com/office/drawing/2014/main" id="{9ADCB114-7FA8-E651-397B-D821D71B7751}"/>
              </a:ext>
            </a:extLst>
          </p:cNvPr>
          <p:cNvSpPr txBox="1"/>
          <p:nvPr/>
        </p:nvSpPr>
        <p:spPr>
          <a:xfrm>
            <a:off x="244281" y="4577531"/>
            <a:ext cx="1447567" cy="367352"/>
          </a:xfrm>
          <a:prstGeom prst="rect">
            <a:avLst/>
          </a:prstGeom>
          <a:noFill/>
        </p:spPr>
        <p:txBody>
          <a:bodyPr wrap="none" rtlCol="0">
            <a:spAutoFit/>
          </a:bodyPr>
          <a:lstStyle/>
          <a:p>
            <a:r>
              <a:rPr lang="en-US" sz="1600" dirty="0"/>
              <a:t>Input samples</a:t>
            </a:r>
            <a:endParaRPr lang="en-CN" sz="1600" dirty="0"/>
          </a:p>
        </p:txBody>
      </p:sp>
      <p:sp>
        <p:nvSpPr>
          <p:cNvPr id="52" name="TextBox 51">
            <a:extLst>
              <a:ext uri="{FF2B5EF4-FFF2-40B4-BE49-F238E27FC236}">
                <a16:creationId xmlns:a16="http://schemas.microsoft.com/office/drawing/2014/main" id="{1A87D402-DB98-3315-4A00-BAFD09F1B69F}"/>
              </a:ext>
            </a:extLst>
          </p:cNvPr>
          <p:cNvSpPr txBox="1"/>
          <p:nvPr/>
        </p:nvSpPr>
        <p:spPr>
          <a:xfrm>
            <a:off x="9893004" y="4577531"/>
            <a:ext cx="2261103" cy="367352"/>
          </a:xfrm>
          <a:prstGeom prst="rect">
            <a:avLst/>
          </a:prstGeom>
          <a:noFill/>
        </p:spPr>
        <p:txBody>
          <a:bodyPr wrap="none" rtlCol="0">
            <a:spAutoFit/>
          </a:bodyPr>
          <a:lstStyle/>
          <a:p>
            <a:r>
              <a:rPr lang="en-US" sz="1600" dirty="0"/>
              <a:t>Reconstructed samples</a:t>
            </a:r>
            <a:endParaRPr lang="en-CN" sz="1600" dirty="0"/>
          </a:p>
        </p:txBody>
      </p:sp>
      <p:cxnSp>
        <p:nvCxnSpPr>
          <p:cNvPr id="54" name="Elbow Connector 53">
            <a:extLst>
              <a:ext uri="{FF2B5EF4-FFF2-40B4-BE49-F238E27FC236}">
                <a16:creationId xmlns:a16="http://schemas.microsoft.com/office/drawing/2014/main" id="{990E456D-3E3F-BE0C-3769-EDB578D69EE9}"/>
              </a:ext>
            </a:extLst>
          </p:cNvPr>
          <p:cNvCxnSpPr>
            <a:cxnSpLocks/>
            <a:stCxn id="51" idx="2"/>
            <a:endCxn id="52" idx="2"/>
          </p:cNvCxnSpPr>
          <p:nvPr/>
        </p:nvCxnSpPr>
        <p:spPr>
          <a:xfrm rot="16200000" flipH="1">
            <a:off x="5995719" y="-82864"/>
            <a:ext cx="13781" cy="10055492"/>
          </a:xfrm>
          <a:prstGeom prst="bentConnector3">
            <a:avLst>
              <a:gd name="adj1" fmla="val 1800000"/>
            </a:avLst>
          </a:prstGeom>
          <a:ln w="28575">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CDCAF00-F1C9-06D0-C946-FE21A83D7635}"/>
              </a:ext>
            </a:extLst>
          </p:cNvPr>
          <p:cNvSpPr txBox="1"/>
          <p:nvPr/>
        </p:nvSpPr>
        <p:spPr>
          <a:xfrm>
            <a:off x="4646249" y="4839690"/>
            <a:ext cx="2695304" cy="367352"/>
          </a:xfrm>
          <a:prstGeom prst="rect">
            <a:avLst/>
          </a:prstGeom>
          <a:noFill/>
        </p:spPr>
        <p:txBody>
          <a:bodyPr wrap="none" rtlCol="0">
            <a:spAutoFit/>
          </a:bodyPr>
          <a:lstStyle/>
          <a:p>
            <a:r>
              <a:rPr lang="en-US" sz="1600" dirty="0"/>
              <a:t>L1-norm reconstruction loss</a:t>
            </a:r>
            <a:endParaRPr lang="en-CN" sz="1600" dirty="0"/>
          </a:p>
        </p:txBody>
      </p:sp>
      <p:sp>
        <p:nvSpPr>
          <p:cNvPr id="60" name="TextBox 59">
            <a:extLst>
              <a:ext uri="{FF2B5EF4-FFF2-40B4-BE49-F238E27FC236}">
                <a16:creationId xmlns:a16="http://schemas.microsoft.com/office/drawing/2014/main" id="{AA23D67F-3940-EEB4-486A-A58B2118069E}"/>
              </a:ext>
            </a:extLst>
          </p:cNvPr>
          <p:cNvSpPr txBox="1"/>
          <p:nvPr/>
        </p:nvSpPr>
        <p:spPr>
          <a:xfrm>
            <a:off x="1951861" y="3388461"/>
            <a:ext cx="704625" cy="367352"/>
          </a:xfrm>
          <a:prstGeom prst="rect">
            <a:avLst/>
          </a:prstGeom>
          <a:noFill/>
        </p:spPr>
        <p:txBody>
          <a:bodyPr wrap="none" rtlCol="0">
            <a:spAutoFit/>
          </a:bodyPr>
          <a:lstStyle/>
          <a:p>
            <a:r>
              <a:rPr lang="en-US" sz="1600" dirty="0"/>
              <a:t>B,768</a:t>
            </a:r>
            <a:endParaRPr lang="en-CN" sz="1600" dirty="0"/>
          </a:p>
        </p:txBody>
      </p:sp>
      <p:sp>
        <p:nvSpPr>
          <p:cNvPr id="61" name="TextBox 60">
            <a:extLst>
              <a:ext uri="{FF2B5EF4-FFF2-40B4-BE49-F238E27FC236}">
                <a16:creationId xmlns:a16="http://schemas.microsoft.com/office/drawing/2014/main" id="{04005414-77C6-9A1F-1F89-DBEBE2ABCF78}"/>
              </a:ext>
            </a:extLst>
          </p:cNvPr>
          <p:cNvSpPr txBox="1"/>
          <p:nvPr/>
        </p:nvSpPr>
        <p:spPr>
          <a:xfrm rot="5400000">
            <a:off x="2961299" y="2903985"/>
            <a:ext cx="1372772" cy="362578"/>
          </a:xfrm>
          <a:prstGeom prst="rect">
            <a:avLst/>
          </a:prstGeom>
          <a:noFill/>
        </p:spPr>
        <p:txBody>
          <a:bodyPr wrap="none" rtlCol="0">
            <a:spAutoFit/>
          </a:bodyPr>
          <a:lstStyle/>
          <a:p>
            <a:r>
              <a:rPr lang="en-US" sz="1600" dirty="0"/>
              <a:t>B, H</a:t>
            </a:r>
            <a:r>
              <a:rPr lang="en-CN" sz="1600" dirty="0"/>
              <a:t>iddent_1</a:t>
            </a:r>
          </a:p>
        </p:txBody>
      </p:sp>
      <p:sp>
        <p:nvSpPr>
          <p:cNvPr id="62" name="TextBox 61">
            <a:extLst>
              <a:ext uri="{FF2B5EF4-FFF2-40B4-BE49-F238E27FC236}">
                <a16:creationId xmlns:a16="http://schemas.microsoft.com/office/drawing/2014/main" id="{6EA45C9D-9218-2E27-A8C4-3B849472B649}"/>
              </a:ext>
            </a:extLst>
          </p:cNvPr>
          <p:cNvSpPr txBox="1"/>
          <p:nvPr/>
        </p:nvSpPr>
        <p:spPr>
          <a:xfrm rot="5400000">
            <a:off x="4025607" y="2919948"/>
            <a:ext cx="1372772" cy="362578"/>
          </a:xfrm>
          <a:prstGeom prst="rect">
            <a:avLst/>
          </a:prstGeom>
          <a:noFill/>
        </p:spPr>
        <p:txBody>
          <a:bodyPr wrap="none" rtlCol="0">
            <a:spAutoFit/>
          </a:bodyPr>
          <a:lstStyle/>
          <a:p>
            <a:r>
              <a:rPr lang="en-US" sz="1600" dirty="0"/>
              <a:t>B, H</a:t>
            </a:r>
            <a:r>
              <a:rPr lang="en-CN" sz="1600" dirty="0"/>
              <a:t>iddent_2</a:t>
            </a:r>
          </a:p>
        </p:txBody>
      </p:sp>
      <p:sp>
        <p:nvSpPr>
          <p:cNvPr id="63" name="TextBox 62">
            <a:extLst>
              <a:ext uri="{FF2B5EF4-FFF2-40B4-BE49-F238E27FC236}">
                <a16:creationId xmlns:a16="http://schemas.microsoft.com/office/drawing/2014/main" id="{789B8CB5-D032-C010-3DA6-3045BF6E9E0D}"/>
              </a:ext>
            </a:extLst>
          </p:cNvPr>
          <p:cNvSpPr txBox="1"/>
          <p:nvPr/>
        </p:nvSpPr>
        <p:spPr>
          <a:xfrm rot="5400000">
            <a:off x="5015797" y="2958158"/>
            <a:ext cx="1372772" cy="362578"/>
          </a:xfrm>
          <a:prstGeom prst="rect">
            <a:avLst/>
          </a:prstGeom>
          <a:noFill/>
        </p:spPr>
        <p:txBody>
          <a:bodyPr wrap="none" rtlCol="0">
            <a:spAutoFit/>
          </a:bodyPr>
          <a:lstStyle/>
          <a:p>
            <a:r>
              <a:rPr lang="en-US" sz="1600" dirty="0"/>
              <a:t>B, H</a:t>
            </a:r>
            <a:r>
              <a:rPr lang="en-CN" sz="1600" dirty="0"/>
              <a:t>iddent_3</a:t>
            </a:r>
          </a:p>
        </p:txBody>
      </p:sp>
      <p:sp>
        <p:nvSpPr>
          <p:cNvPr id="64" name="TextBox 63">
            <a:extLst>
              <a:ext uri="{FF2B5EF4-FFF2-40B4-BE49-F238E27FC236}">
                <a16:creationId xmlns:a16="http://schemas.microsoft.com/office/drawing/2014/main" id="{B4FC0BD8-9D60-5A18-9249-10819B9CBB14}"/>
              </a:ext>
            </a:extLst>
          </p:cNvPr>
          <p:cNvSpPr txBox="1"/>
          <p:nvPr/>
        </p:nvSpPr>
        <p:spPr>
          <a:xfrm rot="5400000">
            <a:off x="5748452" y="2944715"/>
            <a:ext cx="1372772" cy="362578"/>
          </a:xfrm>
          <a:prstGeom prst="rect">
            <a:avLst/>
          </a:prstGeom>
          <a:noFill/>
        </p:spPr>
        <p:txBody>
          <a:bodyPr wrap="none" rtlCol="0">
            <a:spAutoFit/>
          </a:bodyPr>
          <a:lstStyle/>
          <a:p>
            <a:r>
              <a:rPr lang="en-US" sz="1600" dirty="0"/>
              <a:t>B, H</a:t>
            </a:r>
            <a:r>
              <a:rPr lang="en-CN" sz="1600" dirty="0"/>
              <a:t>iddent_3</a:t>
            </a:r>
          </a:p>
        </p:txBody>
      </p:sp>
      <p:sp>
        <p:nvSpPr>
          <p:cNvPr id="65" name="TextBox 64">
            <a:extLst>
              <a:ext uri="{FF2B5EF4-FFF2-40B4-BE49-F238E27FC236}">
                <a16:creationId xmlns:a16="http://schemas.microsoft.com/office/drawing/2014/main" id="{D2A28D26-EA66-3B49-9692-EABD2C958661}"/>
              </a:ext>
            </a:extLst>
          </p:cNvPr>
          <p:cNvSpPr txBox="1"/>
          <p:nvPr/>
        </p:nvSpPr>
        <p:spPr>
          <a:xfrm rot="5400000">
            <a:off x="6716805" y="2948727"/>
            <a:ext cx="1372772" cy="362578"/>
          </a:xfrm>
          <a:prstGeom prst="rect">
            <a:avLst/>
          </a:prstGeom>
          <a:noFill/>
        </p:spPr>
        <p:txBody>
          <a:bodyPr wrap="none" rtlCol="0">
            <a:spAutoFit/>
          </a:bodyPr>
          <a:lstStyle/>
          <a:p>
            <a:r>
              <a:rPr lang="en-US" sz="1600" dirty="0"/>
              <a:t>B, H</a:t>
            </a:r>
            <a:r>
              <a:rPr lang="en-CN" sz="1600" dirty="0"/>
              <a:t>iddent_2</a:t>
            </a:r>
          </a:p>
        </p:txBody>
      </p:sp>
      <p:sp>
        <p:nvSpPr>
          <p:cNvPr id="66" name="TextBox 65">
            <a:extLst>
              <a:ext uri="{FF2B5EF4-FFF2-40B4-BE49-F238E27FC236}">
                <a16:creationId xmlns:a16="http://schemas.microsoft.com/office/drawing/2014/main" id="{389C36CA-5891-EAE1-C670-B6C71850EF96}"/>
              </a:ext>
            </a:extLst>
          </p:cNvPr>
          <p:cNvSpPr txBox="1"/>
          <p:nvPr/>
        </p:nvSpPr>
        <p:spPr>
          <a:xfrm rot="5400000">
            <a:off x="7687989" y="2903985"/>
            <a:ext cx="1372772" cy="362578"/>
          </a:xfrm>
          <a:prstGeom prst="rect">
            <a:avLst/>
          </a:prstGeom>
          <a:noFill/>
        </p:spPr>
        <p:txBody>
          <a:bodyPr wrap="none" rtlCol="0">
            <a:spAutoFit/>
          </a:bodyPr>
          <a:lstStyle/>
          <a:p>
            <a:r>
              <a:rPr lang="en-US" sz="1600" dirty="0"/>
              <a:t>B, H</a:t>
            </a:r>
            <a:r>
              <a:rPr lang="en-CN" sz="1600" dirty="0"/>
              <a:t>iddent_1</a:t>
            </a:r>
          </a:p>
        </p:txBody>
      </p:sp>
      <p:sp>
        <p:nvSpPr>
          <p:cNvPr id="67" name="TextBox 66">
            <a:extLst>
              <a:ext uri="{FF2B5EF4-FFF2-40B4-BE49-F238E27FC236}">
                <a16:creationId xmlns:a16="http://schemas.microsoft.com/office/drawing/2014/main" id="{D3EE35C3-8B3F-CC50-4A2C-68E7337104CA}"/>
              </a:ext>
            </a:extLst>
          </p:cNvPr>
          <p:cNvSpPr txBox="1"/>
          <p:nvPr/>
        </p:nvSpPr>
        <p:spPr>
          <a:xfrm>
            <a:off x="9257179" y="3402882"/>
            <a:ext cx="704625" cy="367352"/>
          </a:xfrm>
          <a:prstGeom prst="rect">
            <a:avLst/>
          </a:prstGeom>
          <a:noFill/>
        </p:spPr>
        <p:txBody>
          <a:bodyPr wrap="none" rtlCol="0">
            <a:spAutoFit/>
          </a:bodyPr>
          <a:lstStyle/>
          <a:p>
            <a:r>
              <a:rPr lang="en-US" sz="1600" dirty="0"/>
              <a:t>B,768</a:t>
            </a:r>
            <a:endParaRPr lang="en-CN" sz="1600" dirty="0"/>
          </a:p>
        </p:txBody>
      </p:sp>
      <p:sp>
        <p:nvSpPr>
          <p:cNvPr id="6" name="TextBox 5">
            <a:extLst>
              <a:ext uri="{FF2B5EF4-FFF2-40B4-BE49-F238E27FC236}">
                <a16:creationId xmlns:a16="http://schemas.microsoft.com/office/drawing/2014/main" id="{683177AD-EFAA-0440-8393-6A697EC14007}"/>
              </a:ext>
            </a:extLst>
          </p:cNvPr>
          <p:cNvSpPr txBox="1"/>
          <p:nvPr/>
        </p:nvSpPr>
        <p:spPr>
          <a:xfrm>
            <a:off x="849285" y="5256495"/>
            <a:ext cx="10081838" cy="367352"/>
          </a:xfrm>
          <a:prstGeom prst="rect">
            <a:avLst/>
          </a:prstGeom>
          <a:noFill/>
        </p:spPr>
        <p:txBody>
          <a:bodyPr wrap="square">
            <a:spAutoFit/>
          </a:bodyPr>
          <a:lstStyle/>
          <a:p>
            <a:r>
              <a:rPr lang="en-US" sz="1600" dirty="0"/>
              <a:t>L1-norm reconstruction loss: flatten the input and target tensor, element-wise absolute distance</a:t>
            </a:r>
            <a:endParaRPr lang="en-CN" sz="1600" dirty="0"/>
          </a:p>
        </p:txBody>
      </p:sp>
    </p:spTree>
    <p:extLst>
      <p:ext uri="{BB962C8B-B14F-4D97-AF65-F5344CB8AC3E}">
        <p14:creationId xmlns:p14="http://schemas.microsoft.com/office/powerpoint/2010/main" val="305965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82070-40B1-DC18-26FD-6187E0B6EFC0}"/>
              </a:ext>
            </a:extLst>
          </p:cNvPr>
          <p:cNvSpPr txBox="1"/>
          <p:nvPr/>
        </p:nvSpPr>
        <p:spPr>
          <a:xfrm>
            <a:off x="2328821" y="167917"/>
            <a:ext cx="8991849" cy="646331"/>
          </a:xfrm>
          <a:prstGeom prst="rect">
            <a:avLst/>
          </a:prstGeom>
          <a:noFill/>
        </p:spPr>
        <p:txBody>
          <a:bodyPr wrap="square" rtlCol="0">
            <a:spAutoFit/>
          </a:bodyPr>
          <a:lstStyle/>
          <a:p>
            <a:r>
              <a:rPr lang="en-US" b="1" dirty="0"/>
              <a:t>(a) Design an auto encoder to take in MNIST images with latent space dimension of 2,16,256.</a:t>
            </a:r>
          </a:p>
          <a:p>
            <a:r>
              <a:rPr lang="en-US" b="1" dirty="0"/>
              <a:t>Train auto encoder with L1-norm reconstruction loss</a:t>
            </a:r>
          </a:p>
        </p:txBody>
      </p:sp>
      <p:sp>
        <p:nvSpPr>
          <p:cNvPr id="4" name="TextBox 3">
            <a:extLst>
              <a:ext uri="{FF2B5EF4-FFF2-40B4-BE49-F238E27FC236}">
                <a16:creationId xmlns:a16="http://schemas.microsoft.com/office/drawing/2014/main" id="{161647A0-0F46-CD52-3228-8B3478FC2BD3}"/>
              </a:ext>
            </a:extLst>
          </p:cNvPr>
          <p:cNvSpPr txBox="1"/>
          <p:nvPr/>
        </p:nvSpPr>
        <p:spPr>
          <a:xfrm>
            <a:off x="50938" y="224062"/>
            <a:ext cx="2398075" cy="461665"/>
          </a:xfrm>
          <a:prstGeom prst="rect">
            <a:avLst/>
          </a:prstGeom>
          <a:noFill/>
        </p:spPr>
        <p:txBody>
          <a:bodyPr wrap="square">
            <a:spAutoFit/>
          </a:bodyPr>
          <a:lstStyle/>
          <a:p>
            <a:pPr algn="ctr"/>
            <a:r>
              <a:rPr lang="en-US" sz="2400" b="1" dirty="0"/>
              <a:t>Question #2</a:t>
            </a:r>
          </a:p>
        </p:txBody>
      </p:sp>
      <p:pic>
        <p:nvPicPr>
          <p:cNvPr id="8" name="Picture 7">
            <a:extLst>
              <a:ext uri="{FF2B5EF4-FFF2-40B4-BE49-F238E27FC236}">
                <a16:creationId xmlns:a16="http://schemas.microsoft.com/office/drawing/2014/main" id="{982AFDAC-79C3-00AB-4938-17446ADC297C}"/>
              </a:ext>
            </a:extLst>
          </p:cNvPr>
          <p:cNvPicPr>
            <a:picLocks noChangeAspect="1"/>
          </p:cNvPicPr>
          <p:nvPr/>
        </p:nvPicPr>
        <p:blipFill rotWithShape="1">
          <a:blip r:embed="rId3"/>
          <a:srcRect l="986" t="6746" r="9413" b="1575"/>
          <a:stretch/>
        </p:blipFill>
        <p:spPr>
          <a:xfrm>
            <a:off x="8055590" y="882345"/>
            <a:ext cx="3875316" cy="3301292"/>
          </a:xfrm>
          <a:prstGeom prst="rect">
            <a:avLst/>
          </a:prstGeom>
        </p:spPr>
      </p:pic>
      <p:pic>
        <p:nvPicPr>
          <p:cNvPr id="22" name="Picture 21">
            <a:extLst>
              <a:ext uri="{FF2B5EF4-FFF2-40B4-BE49-F238E27FC236}">
                <a16:creationId xmlns:a16="http://schemas.microsoft.com/office/drawing/2014/main" id="{8487CF60-3524-ECAC-92C6-4F5DCDAF25B5}"/>
              </a:ext>
            </a:extLst>
          </p:cNvPr>
          <p:cNvPicPr>
            <a:picLocks noChangeAspect="1"/>
          </p:cNvPicPr>
          <p:nvPr/>
        </p:nvPicPr>
        <p:blipFill rotWithShape="1">
          <a:blip r:embed="rId4"/>
          <a:srcRect l="1683" t="6633" r="9579" b="2114"/>
          <a:stretch/>
        </p:blipFill>
        <p:spPr>
          <a:xfrm>
            <a:off x="4200998" y="870393"/>
            <a:ext cx="3855859" cy="3301291"/>
          </a:xfrm>
          <a:prstGeom prst="rect">
            <a:avLst/>
          </a:prstGeom>
        </p:spPr>
      </p:pic>
      <p:pic>
        <p:nvPicPr>
          <p:cNvPr id="30" name="Picture 29">
            <a:extLst>
              <a:ext uri="{FF2B5EF4-FFF2-40B4-BE49-F238E27FC236}">
                <a16:creationId xmlns:a16="http://schemas.microsoft.com/office/drawing/2014/main" id="{D450FF52-F06D-4584-112F-DB9B92DC5C47}"/>
              </a:ext>
            </a:extLst>
          </p:cNvPr>
          <p:cNvPicPr>
            <a:picLocks noChangeAspect="1"/>
          </p:cNvPicPr>
          <p:nvPr/>
        </p:nvPicPr>
        <p:blipFill rotWithShape="1">
          <a:blip r:embed="rId5"/>
          <a:srcRect l="1366" t="6893" r="9385" b="1802"/>
          <a:stretch/>
        </p:blipFill>
        <p:spPr>
          <a:xfrm>
            <a:off x="329189" y="901444"/>
            <a:ext cx="3853448" cy="3282193"/>
          </a:xfrm>
          <a:prstGeom prst="rect">
            <a:avLst/>
          </a:prstGeom>
        </p:spPr>
      </p:pic>
      <p:sp>
        <p:nvSpPr>
          <p:cNvPr id="34" name="TextBox 33">
            <a:extLst>
              <a:ext uri="{FF2B5EF4-FFF2-40B4-BE49-F238E27FC236}">
                <a16:creationId xmlns:a16="http://schemas.microsoft.com/office/drawing/2014/main" id="{33459A3F-9A26-7E00-ABB6-19CC6CF51CBF}"/>
              </a:ext>
            </a:extLst>
          </p:cNvPr>
          <p:cNvSpPr txBox="1"/>
          <p:nvPr/>
        </p:nvSpPr>
        <p:spPr>
          <a:xfrm>
            <a:off x="2046988" y="1822063"/>
            <a:ext cx="1520977" cy="459185"/>
          </a:xfrm>
          <a:prstGeom prst="rect">
            <a:avLst/>
          </a:prstGeom>
          <a:noFill/>
        </p:spPr>
        <p:txBody>
          <a:bodyPr wrap="none" rtlCol="0">
            <a:spAutoFit/>
          </a:bodyPr>
          <a:lstStyle/>
          <a:p>
            <a:r>
              <a:rPr lang="en-CN" dirty="0"/>
              <a:t>Dimension</a:t>
            </a:r>
            <a:r>
              <a:rPr lang="zh-CN" altLang="en-US" dirty="0"/>
              <a:t> </a:t>
            </a:r>
            <a:r>
              <a:rPr lang="en-CN" dirty="0"/>
              <a:t>2</a:t>
            </a:r>
          </a:p>
        </p:txBody>
      </p:sp>
      <p:sp>
        <p:nvSpPr>
          <p:cNvPr id="36" name="TextBox 35">
            <a:extLst>
              <a:ext uri="{FF2B5EF4-FFF2-40B4-BE49-F238E27FC236}">
                <a16:creationId xmlns:a16="http://schemas.microsoft.com/office/drawing/2014/main" id="{70828BEF-8820-1814-F90E-C6E37E90EE8F}"/>
              </a:ext>
            </a:extLst>
          </p:cNvPr>
          <p:cNvSpPr txBox="1"/>
          <p:nvPr/>
        </p:nvSpPr>
        <p:spPr>
          <a:xfrm>
            <a:off x="5778597" y="1817036"/>
            <a:ext cx="1652034" cy="459185"/>
          </a:xfrm>
          <a:prstGeom prst="rect">
            <a:avLst/>
          </a:prstGeom>
          <a:noFill/>
        </p:spPr>
        <p:txBody>
          <a:bodyPr wrap="none" rtlCol="0">
            <a:spAutoFit/>
          </a:bodyPr>
          <a:lstStyle/>
          <a:p>
            <a:r>
              <a:rPr lang="en-CN" dirty="0"/>
              <a:t>Dimension</a:t>
            </a:r>
            <a:r>
              <a:rPr lang="zh-CN" altLang="en-US" dirty="0"/>
              <a:t> </a:t>
            </a:r>
            <a:r>
              <a:rPr lang="en-US" altLang="zh-CN" dirty="0"/>
              <a:t>16</a:t>
            </a:r>
            <a:endParaRPr lang="en-CN" dirty="0"/>
          </a:p>
        </p:txBody>
      </p:sp>
      <p:sp>
        <p:nvSpPr>
          <p:cNvPr id="38" name="TextBox 37">
            <a:extLst>
              <a:ext uri="{FF2B5EF4-FFF2-40B4-BE49-F238E27FC236}">
                <a16:creationId xmlns:a16="http://schemas.microsoft.com/office/drawing/2014/main" id="{2F8D8092-25CD-8020-A6D6-5B91F899E9E7}"/>
              </a:ext>
            </a:extLst>
          </p:cNvPr>
          <p:cNvSpPr txBox="1"/>
          <p:nvPr/>
        </p:nvSpPr>
        <p:spPr>
          <a:xfrm>
            <a:off x="9652912" y="1818970"/>
            <a:ext cx="1783091" cy="459185"/>
          </a:xfrm>
          <a:prstGeom prst="rect">
            <a:avLst/>
          </a:prstGeom>
          <a:noFill/>
        </p:spPr>
        <p:txBody>
          <a:bodyPr wrap="none" rtlCol="0">
            <a:spAutoFit/>
          </a:bodyPr>
          <a:lstStyle/>
          <a:p>
            <a:r>
              <a:rPr lang="en-CN" dirty="0"/>
              <a:t>Dimension</a:t>
            </a:r>
            <a:r>
              <a:rPr lang="zh-CN" altLang="en-US" dirty="0"/>
              <a:t> </a:t>
            </a:r>
            <a:r>
              <a:rPr lang="en-US" altLang="zh-CN" dirty="0"/>
              <a:t>256</a:t>
            </a:r>
            <a:endParaRPr lang="en-CN" dirty="0"/>
          </a:p>
        </p:txBody>
      </p:sp>
      <p:sp>
        <p:nvSpPr>
          <p:cNvPr id="40" name="TextBox 39">
            <a:extLst>
              <a:ext uri="{FF2B5EF4-FFF2-40B4-BE49-F238E27FC236}">
                <a16:creationId xmlns:a16="http://schemas.microsoft.com/office/drawing/2014/main" id="{02E708B8-2118-1C59-7BFF-7EB653634EFE}"/>
              </a:ext>
            </a:extLst>
          </p:cNvPr>
          <p:cNvSpPr txBox="1"/>
          <p:nvPr/>
        </p:nvSpPr>
        <p:spPr>
          <a:xfrm>
            <a:off x="4839960" y="4598499"/>
            <a:ext cx="6770763" cy="1569660"/>
          </a:xfrm>
          <a:prstGeom prst="rect">
            <a:avLst/>
          </a:prstGeom>
          <a:noFill/>
        </p:spPr>
        <p:txBody>
          <a:bodyPr wrap="square">
            <a:spAutoFit/>
          </a:bodyPr>
          <a:lstStyle/>
          <a:p>
            <a:r>
              <a:rPr lang="en-US" sz="2400" dirty="0"/>
              <a:t>I find using MSE loss can use obvious less epochs, which will be used as the result. L1 version are also illustrated. The training epochs are obviously more.</a:t>
            </a:r>
            <a:endParaRPr lang="en-CN" sz="2400" dirty="0"/>
          </a:p>
          <a:p>
            <a:r>
              <a:rPr lang="en-US" sz="2400" dirty="0"/>
              <a:t> </a:t>
            </a:r>
            <a:endParaRPr lang="en-CN" sz="2400" dirty="0"/>
          </a:p>
        </p:txBody>
      </p:sp>
      <p:pic>
        <p:nvPicPr>
          <p:cNvPr id="7" name="Picture 6" descr="Chart, line chart&#10;&#10;Description automatically generated">
            <a:extLst>
              <a:ext uri="{FF2B5EF4-FFF2-40B4-BE49-F238E27FC236}">
                <a16:creationId xmlns:a16="http://schemas.microsoft.com/office/drawing/2014/main" id="{D625941F-1D2F-EF44-F821-2D94FCED3401}"/>
              </a:ext>
            </a:extLst>
          </p:cNvPr>
          <p:cNvPicPr>
            <a:picLocks noChangeAspect="1"/>
          </p:cNvPicPr>
          <p:nvPr/>
        </p:nvPicPr>
        <p:blipFill rotWithShape="1">
          <a:blip r:embed="rId6"/>
          <a:srcRect l="4102" t="6383" r="8532"/>
          <a:stretch/>
        </p:blipFill>
        <p:spPr>
          <a:xfrm>
            <a:off x="600490" y="3990291"/>
            <a:ext cx="3900073" cy="2786077"/>
          </a:xfrm>
          <a:prstGeom prst="rect">
            <a:avLst/>
          </a:prstGeom>
        </p:spPr>
      </p:pic>
      <p:sp>
        <p:nvSpPr>
          <p:cNvPr id="10" name="TextBox 9">
            <a:extLst>
              <a:ext uri="{FF2B5EF4-FFF2-40B4-BE49-F238E27FC236}">
                <a16:creationId xmlns:a16="http://schemas.microsoft.com/office/drawing/2014/main" id="{14A63FD5-8C6A-DBCD-43E7-93A443F9BBD6}"/>
              </a:ext>
            </a:extLst>
          </p:cNvPr>
          <p:cNvSpPr txBox="1"/>
          <p:nvPr/>
        </p:nvSpPr>
        <p:spPr>
          <a:xfrm rot="16200000">
            <a:off x="-1085728" y="5239480"/>
            <a:ext cx="2931828" cy="369332"/>
          </a:xfrm>
          <a:prstGeom prst="rect">
            <a:avLst/>
          </a:prstGeom>
          <a:noFill/>
        </p:spPr>
        <p:txBody>
          <a:bodyPr wrap="none" rtlCol="0">
            <a:spAutoFit/>
          </a:bodyPr>
          <a:lstStyle/>
          <a:p>
            <a:r>
              <a:rPr lang="en-US" dirty="0"/>
              <a:t>L</a:t>
            </a:r>
            <a:r>
              <a:rPr lang="en-CN" dirty="0"/>
              <a:t>oss (L1-norm reconstructed)</a:t>
            </a:r>
          </a:p>
        </p:txBody>
      </p:sp>
    </p:spTree>
    <p:extLst>
      <p:ext uri="{BB962C8B-B14F-4D97-AF65-F5344CB8AC3E}">
        <p14:creationId xmlns:p14="http://schemas.microsoft.com/office/powerpoint/2010/main" val="96336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1D8B03AF-05DB-C7C8-CCC1-E77E7C5EFFD9}"/>
              </a:ext>
            </a:extLst>
          </p:cNvPr>
          <p:cNvPicPr>
            <a:picLocks noChangeAspect="1"/>
          </p:cNvPicPr>
          <p:nvPr/>
        </p:nvPicPr>
        <p:blipFill>
          <a:blip r:embed="rId2"/>
          <a:stretch>
            <a:fillRect/>
          </a:stretch>
        </p:blipFill>
        <p:spPr>
          <a:xfrm>
            <a:off x="88768" y="490135"/>
            <a:ext cx="3561347" cy="2671010"/>
          </a:xfrm>
          <a:prstGeom prst="rect">
            <a:avLst/>
          </a:prstGeom>
        </p:spPr>
      </p:pic>
      <p:pic>
        <p:nvPicPr>
          <p:cNvPr id="17" name="Picture 16" descr="Chart, scatter chart&#10;&#10;Description automatically generated">
            <a:extLst>
              <a:ext uri="{FF2B5EF4-FFF2-40B4-BE49-F238E27FC236}">
                <a16:creationId xmlns:a16="http://schemas.microsoft.com/office/drawing/2014/main" id="{C9275704-4F08-BEFF-8B93-F4BF8C3CC574}"/>
              </a:ext>
            </a:extLst>
          </p:cNvPr>
          <p:cNvPicPr>
            <a:picLocks noChangeAspect="1"/>
          </p:cNvPicPr>
          <p:nvPr/>
        </p:nvPicPr>
        <p:blipFill>
          <a:blip r:embed="rId3"/>
          <a:stretch>
            <a:fillRect/>
          </a:stretch>
        </p:blipFill>
        <p:spPr>
          <a:xfrm>
            <a:off x="3346010" y="490135"/>
            <a:ext cx="3590445" cy="2692834"/>
          </a:xfrm>
          <a:prstGeom prst="rect">
            <a:avLst/>
          </a:prstGeom>
        </p:spPr>
      </p:pic>
      <p:pic>
        <p:nvPicPr>
          <p:cNvPr id="19" name="Picture 18" descr="Chart, scatter chart&#10;&#10;Description automatically generated">
            <a:extLst>
              <a:ext uri="{FF2B5EF4-FFF2-40B4-BE49-F238E27FC236}">
                <a16:creationId xmlns:a16="http://schemas.microsoft.com/office/drawing/2014/main" id="{2A7E01A6-2A4F-E081-1008-2ABE633F30E9}"/>
              </a:ext>
            </a:extLst>
          </p:cNvPr>
          <p:cNvPicPr>
            <a:picLocks noChangeAspect="1"/>
          </p:cNvPicPr>
          <p:nvPr/>
        </p:nvPicPr>
        <p:blipFill>
          <a:blip r:embed="rId4"/>
          <a:stretch>
            <a:fillRect/>
          </a:stretch>
        </p:blipFill>
        <p:spPr>
          <a:xfrm>
            <a:off x="6632351" y="497494"/>
            <a:ext cx="3561346" cy="2671010"/>
          </a:xfrm>
          <a:prstGeom prst="rect">
            <a:avLst/>
          </a:prstGeom>
        </p:spPr>
      </p:pic>
      <p:pic>
        <p:nvPicPr>
          <p:cNvPr id="21" name="Picture 20" descr="Chart, scatter chart&#10;&#10;Description automatically generated">
            <a:extLst>
              <a:ext uri="{FF2B5EF4-FFF2-40B4-BE49-F238E27FC236}">
                <a16:creationId xmlns:a16="http://schemas.microsoft.com/office/drawing/2014/main" id="{2EAA7D58-4748-D493-7C97-2399FCD52530}"/>
              </a:ext>
            </a:extLst>
          </p:cNvPr>
          <p:cNvPicPr>
            <a:picLocks noChangeAspect="1"/>
          </p:cNvPicPr>
          <p:nvPr/>
        </p:nvPicPr>
        <p:blipFill>
          <a:blip r:embed="rId5"/>
          <a:stretch>
            <a:fillRect/>
          </a:stretch>
        </p:blipFill>
        <p:spPr>
          <a:xfrm>
            <a:off x="88766" y="3117496"/>
            <a:ext cx="3590447" cy="2692835"/>
          </a:xfrm>
          <a:prstGeom prst="rect">
            <a:avLst/>
          </a:prstGeom>
        </p:spPr>
      </p:pic>
      <p:pic>
        <p:nvPicPr>
          <p:cNvPr id="23" name="Picture 22" descr="Chart, scatter chart&#10;&#10;Description automatically generated">
            <a:extLst>
              <a:ext uri="{FF2B5EF4-FFF2-40B4-BE49-F238E27FC236}">
                <a16:creationId xmlns:a16="http://schemas.microsoft.com/office/drawing/2014/main" id="{DBEA6283-9199-A7A7-50E7-62C46A59E2B9}"/>
              </a:ext>
            </a:extLst>
          </p:cNvPr>
          <p:cNvPicPr>
            <a:picLocks noChangeAspect="1"/>
          </p:cNvPicPr>
          <p:nvPr/>
        </p:nvPicPr>
        <p:blipFill>
          <a:blip r:embed="rId6"/>
          <a:stretch>
            <a:fillRect/>
          </a:stretch>
        </p:blipFill>
        <p:spPr>
          <a:xfrm>
            <a:off x="3346010" y="3139320"/>
            <a:ext cx="3561346" cy="2671009"/>
          </a:xfrm>
          <a:prstGeom prst="rect">
            <a:avLst/>
          </a:prstGeom>
        </p:spPr>
      </p:pic>
      <p:pic>
        <p:nvPicPr>
          <p:cNvPr id="25" name="Picture 24" descr="Chart, scatter chart&#10;&#10;Description automatically generated">
            <a:extLst>
              <a:ext uri="{FF2B5EF4-FFF2-40B4-BE49-F238E27FC236}">
                <a16:creationId xmlns:a16="http://schemas.microsoft.com/office/drawing/2014/main" id="{3E8BE398-85BE-2E4A-07CD-24AD647C2A2C}"/>
              </a:ext>
            </a:extLst>
          </p:cNvPr>
          <p:cNvPicPr>
            <a:picLocks noChangeAspect="1"/>
          </p:cNvPicPr>
          <p:nvPr/>
        </p:nvPicPr>
        <p:blipFill>
          <a:blip r:embed="rId7"/>
          <a:stretch>
            <a:fillRect/>
          </a:stretch>
        </p:blipFill>
        <p:spPr>
          <a:xfrm>
            <a:off x="6647348" y="3139318"/>
            <a:ext cx="3546349" cy="2659762"/>
          </a:xfrm>
          <a:prstGeom prst="rect">
            <a:avLst/>
          </a:prstGeom>
        </p:spPr>
      </p:pic>
      <p:sp>
        <p:nvSpPr>
          <p:cNvPr id="11" name="TextBox 10">
            <a:extLst>
              <a:ext uri="{FF2B5EF4-FFF2-40B4-BE49-F238E27FC236}">
                <a16:creationId xmlns:a16="http://schemas.microsoft.com/office/drawing/2014/main" id="{A86804CA-09C8-1681-0263-67BB3906A929}"/>
              </a:ext>
            </a:extLst>
          </p:cNvPr>
          <p:cNvSpPr txBox="1"/>
          <p:nvPr/>
        </p:nvSpPr>
        <p:spPr>
          <a:xfrm>
            <a:off x="570010" y="5765953"/>
            <a:ext cx="10781710" cy="923330"/>
          </a:xfrm>
          <a:prstGeom prst="rect">
            <a:avLst/>
          </a:prstGeom>
          <a:noFill/>
        </p:spPr>
        <p:txBody>
          <a:bodyPr wrap="square" rtlCol="0">
            <a:spAutoFit/>
          </a:bodyPr>
          <a:lstStyle/>
          <a:p>
            <a:r>
              <a:rPr lang="en-US" dirty="0">
                <a:effectLst/>
                <a:latin typeface="Helvetica Neue" panose="02000503000000020004" pitchFamily="2" charset="0"/>
              </a:rPr>
              <a:t>The visualization can roughly indicate the categories distributions for the autoencoder with the latent dimension of 2. Through the epochs, It can be noticed that the distances of the  categories are further (the scale also changed), while the reconstructed figures are becoming more apparent.</a:t>
            </a:r>
          </a:p>
        </p:txBody>
      </p:sp>
      <p:pic>
        <p:nvPicPr>
          <p:cNvPr id="27" name="Picture 26" descr="Graphical user interface, application&#10;&#10;Description automatically generated">
            <a:extLst>
              <a:ext uri="{FF2B5EF4-FFF2-40B4-BE49-F238E27FC236}">
                <a16:creationId xmlns:a16="http://schemas.microsoft.com/office/drawing/2014/main" id="{A6635F30-C6F0-771C-1BBE-73F2A961E1C5}"/>
              </a:ext>
            </a:extLst>
          </p:cNvPr>
          <p:cNvPicPr>
            <a:picLocks noChangeAspect="1"/>
          </p:cNvPicPr>
          <p:nvPr/>
        </p:nvPicPr>
        <p:blipFill rotWithShape="1">
          <a:blip r:embed="rId8"/>
          <a:srcRect l="11757" t="57971" r="48862" b="16587"/>
          <a:stretch/>
        </p:blipFill>
        <p:spPr>
          <a:xfrm>
            <a:off x="10045945" y="620807"/>
            <a:ext cx="2081302" cy="1008493"/>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5CB74717-3771-5571-C3EC-910426A876D0}"/>
              </a:ext>
            </a:extLst>
          </p:cNvPr>
          <p:cNvPicPr>
            <a:picLocks noChangeAspect="1"/>
          </p:cNvPicPr>
          <p:nvPr/>
        </p:nvPicPr>
        <p:blipFill rotWithShape="1">
          <a:blip r:embed="rId9"/>
          <a:srcRect l="51736" t="58420" r="9425" b="16751"/>
          <a:stretch/>
        </p:blipFill>
        <p:spPr>
          <a:xfrm>
            <a:off x="10035759" y="4576656"/>
            <a:ext cx="2059541" cy="987456"/>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06BFA3FF-FAE1-BED8-E27E-9D73EDFE12F7}"/>
              </a:ext>
            </a:extLst>
          </p:cNvPr>
          <p:cNvPicPr>
            <a:picLocks noChangeAspect="1"/>
          </p:cNvPicPr>
          <p:nvPr/>
        </p:nvPicPr>
        <p:blipFill rotWithShape="1">
          <a:blip r:embed="rId8"/>
          <a:srcRect l="51138" t="57971" r="9481" b="16587"/>
          <a:stretch/>
        </p:blipFill>
        <p:spPr>
          <a:xfrm>
            <a:off x="10008454" y="1681562"/>
            <a:ext cx="2081302" cy="1008493"/>
          </a:xfrm>
          <a:prstGeom prst="rect">
            <a:avLst/>
          </a:prstGeom>
        </p:spPr>
      </p:pic>
      <p:pic>
        <p:nvPicPr>
          <p:cNvPr id="31" name="Picture 30" descr="Graphical user interface, application&#10;&#10;Description automatically generated">
            <a:extLst>
              <a:ext uri="{FF2B5EF4-FFF2-40B4-BE49-F238E27FC236}">
                <a16:creationId xmlns:a16="http://schemas.microsoft.com/office/drawing/2014/main" id="{CFBFF99E-B68C-6286-2BE5-4DC6D68E9AC7}"/>
              </a:ext>
            </a:extLst>
          </p:cNvPr>
          <p:cNvPicPr>
            <a:picLocks noChangeAspect="1"/>
          </p:cNvPicPr>
          <p:nvPr/>
        </p:nvPicPr>
        <p:blipFill rotWithShape="1">
          <a:blip r:embed="rId9"/>
          <a:srcRect l="11160" t="59249" r="50000" b="15922"/>
          <a:stretch/>
        </p:blipFill>
        <p:spPr>
          <a:xfrm>
            <a:off x="10030215" y="3557824"/>
            <a:ext cx="2059541" cy="987456"/>
          </a:xfrm>
          <a:prstGeom prst="rect">
            <a:avLst/>
          </a:prstGeom>
        </p:spPr>
      </p:pic>
      <p:sp>
        <p:nvSpPr>
          <p:cNvPr id="32" name="Down Arrow 31">
            <a:extLst>
              <a:ext uri="{FF2B5EF4-FFF2-40B4-BE49-F238E27FC236}">
                <a16:creationId xmlns:a16="http://schemas.microsoft.com/office/drawing/2014/main" id="{CEF275B5-EE11-BC37-D5C3-F81B012F8B4F}"/>
              </a:ext>
            </a:extLst>
          </p:cNvPr>
          <p:cNvSpPr/>
          <p:nvPr/>
        </p:nvSpPr>
        <p:spPr>
          <a:xfrm>
            <a:off x="10799630" y="2950507"/>
            <a:ext cx="573932" cy="39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extBox 1">
            <a:extLst>
              <a:ext uri="{FF2B5EF4-FFF2-40B4-BE49-F238E27FC236}">
                <a16:creationId xmlns:a16="http://schemas.microsoft.com/office/drawing/2014/main" id="{A50018A3-3A62-4E50-CD90-45E953F19088}"/>
              </a:ext>
            </a:extLst>
          </p:cNvPr>
          <p:cNvSpPr txBox="1"/>
          <p:nvPr/>
        </p:nvSpPr>
        <p:spPr>
          <a:xfrm>
            <a:off x="207188" y="110084"/>
            <a:ext cx="11144532" cy="400110"/>
          </a:xfrm>
          <a:prstGeom prst="rect">
            <a:avLst/>
          </a:prstGeom>
          <a:noFill/>
        </p:spPr>
        <p:txBody>
          <a:bodyPr wrap="square">
            <a:spAutoFit/>
          </a:bodyPr>
          <a:lstStyle/>
          <a:p>
            <a:r>
              <a:rPr lang="en-US" sz="2000" b="1" dirty="0"/>
              <a:t>Do a 2D plot of the latent space for different digits for latent space of 2D. Use one color for each digit. </a:t>
            </a:r>
          </a:p>
        </p:txBody>
      </p:sp>
    </p:spTree>
    <p:extLst>
      <p:ext uri="{BB962C8B-B14F-4D97-AF65-F5344CB8AC3E}">
        <p14:creationId xmlns:p14="http://schemas.microsoft.com/office/powerpoint/2010/main" val="210446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AC1F51-7801-2E12-E3F4-FA61208D6A87}"/>
              </a:ext>
            </a:extLst>
          </p:cNvPr>
          <p:cNvSpPr txBox="1"/>
          <p:nvPr/>
        </p:nvSpPr>
        <p:spPr>
          <a:xfrm>
            <a:off x="262288" y="118349"/>
            <a:ext cx="6100010" cy="369332"/>
          </a:xfrm>
          <a:prstGeom prst="rect">
            <a:avLst/>
          </a:prstGeom>
          <a:noFill/>
        </p:spPr>
        <p:txBody>
          <a:bodyPr wrap="square">
            <a:spAutoFit/>
          </a:bodyPr>
          <a:lstStyle/>
          <a:p>
            <a:r>
              <a:rPr lang="en-US" b="1" dirty="0"/>
              <a:t>K-means clustering for latent space of dimensions 16,256. </a:t>
            </a:r>
          </a:p>
        </p:txBody>
      </p:sp>
      <p:pic>
        <p:nvPicPr>
          <p:cNvPr id="5" name="Picture 4" descr="Calendar&#10;&#10;Description automatically generated with low confidence">
            <a:extLst>
              <a:ext uri="{FF2B5EF4-FFF2-40B4-BE49-F238E27FC236}">
                <a16:creationId xmlns:a16="http://schemas.microsoft.com/office/drawing/2014/main" id="{96BA4CC2-945B-F128-1251-251837C91916}"/>
              </a:ext>
            </a:extLst>
          </p:cNvPr>
          <p:cNvPicPr>
            <a:picLocks noChangeAspect="1"/>
          </p:cNvPicPr>
          <p:nvPr/>
        </p:nvPicPr>
        <p:blipFill>
          <a:blip r:embed="rId3"/>
          <a:stretch>
            <a:fillRect/>
          </a:stretch>
        </p:blipFill>
        <p:spPr>
          <a:xfrm>
            <a:off x="477520" y="487681"/>
            <a:ext cx="4246880" cy="318516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EA2A9F91-F938-8D02-C0CE-A438ECC6CD31}"/>
              </a:ext>
            </a:extLst>
          </p:cNvPr>
          <p:cNvPicPr>
            <a:picLocks noChangeAspect="1"/>
          </p:cNvPicPr>
          <p:nvPr/>
        </p:nvPicPr>
        <p:blipFill>
          <a:blip r:embed="rId4"/>
          <a:stretch>
            <a:fillRect/>
          </a:stretch>
        </p:blipFill>
        <p:spPr>
          <a:xfrm>
            <a:off x="4356102" y="521970"/>
            <a:ext cx="4246880" cy="3185160"/>
          </a:xfrm>
          <a:prstGeom prst="rect">
            <a:avLst/>
          </a:prstGeom>
        </p:spPr>
      </p:pic>
      <p:pic>
        <p:nvPicPr>
          <p:cNvPr id="9" name="Picture 8" descr="A picture containing calendar&#10;&#10;Description automatically generated">
            <a:extLst>
              <a:ext uri="{FF2B5EF4-FFF2-40B4-BE49-F238E27FC236}">
                <a16:creationId xmlns:a16="http://schemas.microsoft.com/office/drawing/2014/main" id="{9B13CA75-FCCB-813E-2A9D-111C5C1D1707}"/>
              </a:ext>
            </a:extLst>
          </p:cNvPr>
          <p:cNvPicPr>
            <a:picLocks noChangeAspect="1"/>
          </p:cNvPicPr>
          <p:nvPr/>
        </p:nvPicPr>
        <p:blipFill>
          <a:blip r:embed="rId5"/>
          <a:stretch>
            <a:fillRect/>
          </a:stretch>
        </p:blipFill>
        <p:spPr>
          <a:xfrm>
            <a:off x="477520" y="3672840"/>
            <a:ext cx="4246880" cy="3185160"/>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07727BF4-3C2E-6208-FA04-333A4499F88E}"/>
              </a:ext>
            </a:extLst>
          </p:cNvPr>
          <p:cNvPicPr>
            <a:picLocks noChangeAspect="1"/>
          </p:cNvPicPr>
          <p:nvPr/>
        </p:nvPicPr>
        <p:blipFill>
          <a:blip r:embed="rId6"/>
          <a:stretch>
            <a:fillRect/>
          </a:stretch>
        </p:blipFill>
        <p:spPr>
          <a:xfrm>
            <a:off x="4356102" y="3655696"/>
            <a:ext cx="4246880" cy="3185160"/>
          </a:xfrm>
          <a:prstGeom prst="rect">
            <a:avLst/>
          </a:prstGeom>
        </p:spPr>
      </p:pic>
      <p:sp>
        <p:nvSpPr>
          <p:cNvPr id="12" name="TextBox 11">
            <a:extLst>
              <a:ext uri="{FF2B5EF4-FFF2-40B4-BE49-F238E27FC236}">
                <a16:creationId xmlns:a16="http://schemas.microsoft.com/office/drawing/2014/main" id="{88A399CB-E160-1724-06FE-F2E9D64B0709}"/>
              </a:ext>
            </a:extLst>
          </p:cNvPr>
          <p:cNvSpPr txBox="1"/>
          <p:nvPr/>
        </p:nvSpPr>
        <p:spPr>
          <a:xfrm>
            <a:off x="579120" y="453392"/>
            <a:ext cx="744114" cy="369332"/>
          </a:xfrm>
          <a:prstGeom prst="rect">
            <a:avLst/>
          </a:prstGeom>
          <a:noFill/>
        </p:spPr>
        <p:txBody>
          <a:bodyPr wrap="none" rtlCol="0">
            <a:spAutoFit/>
          </a:bodyPr>
          <a:lstStyle/>
          <a:p>
            <a:r>
              <a:rPr lang="en-CN" dirty="0"/>
              <a:t>Dim:2</a:t>
            </a:r>
          </a:p>
        </p:txBody>
      </p:sp>
      <p:sp>
        <p:nvSpPr>
          <p:cNvPr id="13" name="TextBox 12">
            <a:extLst>
              <a:ext uri="{FF2B5EF4-FFF2-40B4-BE49-F238E27FC236}">
                <a16:creationId xmlns:a16="http://schemas.microsoft.com/office/drawing/2014/main" id="{B02CFD94-AD25-C8D8-B87A-EEA9B7A23F25}"/>
              </a:ext>
            </a:extLst>
          </p:cNvPr>
          <p:cNvSpPr txBox="1"/>
          <p:nvPr/>
        </p:nvSpPr>
        <p:spPr>
          <a:xfrm>
            <a:off x="4293833" y="487049"/>
            <a:ext cx="861133" cy="369332"/>
          </a:xfrm>
          <a:prstGeom prst="rect">
            <a:avLst/>
          </a:prstGeom>
          <a:noFill/>
        </p:spPr>
        <p:txBody>
          <a:bodyPr wrap="none" rtlCol="0">
            <a:spAutoFit/>
          </a:bodyPr>
          <a:lstStyle/>
          <a:p>
            <a:r>
              <a:rPr lang="en-CN" dirty="0"/>
              <a:t>Dim:16</a:t>
            </a:r>
          </a:p>
        </p:txBody>
      </p:sp>
      <p:sp>
        <p:nvSpPr>
          <p:cNvPr id="14" name="TextBox 13">
            <a:extLst>
              <a:ext uri="{FF2B5EF4-FFF2-40B4-BE49-F238E27FC236}">
                <a16:creationId xmlns:a16="http://schemas.microsoft.com/office/drawing/2014/main" id="{EEF1DF51-CDEB-8D37-E716-4442E2406807}"/>
              </a:ext>
            </a:extLst>
          </p:cNvPr>
          <p:cNvSpPr txBox="1"/>
          <p:nvPr/>
        </p:nvSpPr>
        <p:spPr>
          <a:xfrm>
            <a:off x="520610" y="3655696"/>
            <a:ext cx="861133" cy="369332"/>
          </a:xfrm>
          <a:prstGeom prst="rect">
            <a:avLst/>
          </a:prstGeom>
          <a:noFill/>
        </p:spPr>
        <p:txBody>
          <a:bodyPr wrap="none" rtlCol="0">
            <a:spAutoFit/>
          </a:bodyPr>
          <a:lstStyle/>
          <a:p>
            <a:r>
              <a:rPr lang="en-CN" dirty="0"/>
              <a:t>Dim:64</a:t>
            </a:r>
          </a:p>
        </p:txBody>
      </p:sp>
      <p:sp>
        <p:nvSpPr>
          <p:cNvPr id="15" name="TextBox 14">
            <a:extLst>
              <a:ext uri="{FF2B5EF4-FFF2-40B4-BE49-F238E27FC236}">
                <a16:creationId xmlns:a16="http://schemas.microsoft.com/office/drawing/2014/main" id="{DA01F5E7-E805-A81D-DDC8-74352E6A3F8E}"/>
              </a:ext>
            </a:extLst>
          </p:cNvPr>
          <p:cNvSpPr txBox="1"/>
          <p:nvPr/>
        </p:nvSpPr>
        <p:spPr>
          <a:xfrm>
            <a:off x="4275947" y="3651137"/>
            <a:ext cx="978153" cy="369332"/>
          </a:xfrm>
          <a:prstGeom prst="rect">
            <a:avLst/>
          </a:prstGeom>
          <a:noFill/>
        </p:spPr>
        <p:txBody>
          <a:bodyPr wrap="none" rtlCol="0">
            <a:spAutoFit/>
          </a:bodyPr>
          <a:lstStyle/>
          <a:p>
            <a:r>
              <a:rPr lang="en-CN" dirty="0"/>
              <a:t>Dim:256</a:t>
            </a:r>
          </a:p>
        </p:txBody>
      </p:sp>
      <p:sp>
        <p:nvSpPr>
          <p:cNvPr id="17" name="TextBox 16">
            <a:extLst>
              <a:ext uri="{FF2B5EF4-FFF2-40B4-BE49-F238E27FC236}">
                <a16:creationId xmlns:a16="http://schemas.microsoft.com/office/drawing/2014/main" id="{68AF7F97-85F7-CCC3-EC49-B110B16D90DB}"/>
              </a:ext>
            </a:extLst>
          </p:cNvPr>
          <p:cNvSpPr txBox="1"/>
          <p:nvPr/>
        </p:nvSpPr>
        <p:spPr>
          <a:xfrm>
            <a:off x="8813820" y="1098887"/>
            <a:ext cx="2971779" cy="3139321"/>
          </a:xfrm>
          <a:prstGeom prst="rect">
            <a:avLst/>
          </a:prstGeom>
          <a:noFill/>
        </p:spPr>
        <p:txBody>
          <a:bodyPr wrap="square">
            <a:spAutoFit/>
          </a:bodyPr>
          <a:lstStyle/>
          <a:p>
            <a:r>
              <a:rPr lang="en-US" dirty="0">
                <a:effectLst/>
                <a:latin typeface="Helvetica Neue" panose="02000503000000020004" pitchFamily="2" charset="0"/>
              </a:rPr>
              <a:t>It can be noticed that the clusters match separate categories better (each cluster the colored blocked corresponds to a different digit) when the latent dimension increase. </a:t>
            </a:r>
          </a:p>
          <a:p>
            <a:r>
              <a:rPr lang="en-US" dirty="0">
                <a:effectLst/>
                <a:latin typeface="Helvetica Neue" panose="02000503000000020004" pitchFamily="2" charset="0"/>
              </a:rPr>
              <a:t>The results indicate that more information is recorded, and the clusters are less alike.</a:t>
            </a:r>
          </a:p>
        </p:txBody>
      </p:sp>
    </p:spTree>
    <p:extLst>
      <p:ext uri="{BB962C8B-B14F-4D97-AF65-F5344CB8AC3E}">
        <p14:creationId xmlns:p14="http://schemas.microsoft.com/office/powerpoint/2010/main" val="320431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TotalTime>
  <Words>2501</Words>
  <Application>Microsoft Macintosh PowerPoint</Application>
  <PresentationFormat>Widescreen</PresentationFormat>
  <Paragraphs>370</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Helvetica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Happy</dc:creator>
  <cp:lastModifiedBy>Happy</cp:lastModifiedBy>
  <cp:revision>11</cp:revision>
  <dcterms:created xsi:type="dcterms:W3CDTF">2022-12-24T06:47:58Z</dcterms:created>
  <dcterms:modified xsi:type="dcterms:W3CDTF">2023-01-05T07:13:43Z</dcterms:modified>
</cp:coreProperties>
</file>